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1" r:id="rId2"/>
    <p:sldId id="270" r:id="rId3"/>
    <p:sldId id="262" r:id="rId4"/>
    <p:sldId id="259" r:id="rId5"/>
    <p:sldId id="266" r:id="rId6"/>
    <p:sldId id="260" r:id="rId7"/>
    <p:sldId id="265" r:id="rId8"/>
    <p:sldId id="256" r:id="rId9"/>
    <p:sldId id="263" r:id="rId10"/>
    <p:sldId id="269" r:id="rId11"/>
    <p:sldId id="271" r:id="rId12"/>
    <p:sldId id="267" r:id="rId13"/>
    <p:sldId id="268" r:id="rId14"/>
    <p:sldId id="257" r:id="rId15"/>
    <p:sldId id="273" r:id="rId16"/>
    <p:sldId id="272"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66DB"/>
    <a:srgbClr val="F10FC6"/>
    <a:srgbClr val="FF99CC"/>
    <a:srgbClr val="FF99FF"/>
    <a:srgbClr val="CCCCFF"/>
    <a:srgbClr val="FFFF66"/>
    <a:srgbClr val="990099"/>
    <a:srgbClr val="65C040"/>
    <a:srgbClr val="BF9FF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4660"/>
  </p:normalViewPr>
  <p:slideViewPr>
    <p:cSldViewPr snapToGrid="0">
      <p:cViewPr varScale="1">
        <p:scale>
          <a:sx n="85" d="100"/>
          <a:sy n="85" d="100"/>
        </p:scale>
        <p:origin x="634"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8F5EBE-EC22-4F96-9DE0-16BFD1406BCA}" type="datetimeFigureOut">
              <a:rPr lang="it-IT" smtClean="0"/>
              <a:t>09/10/2023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F9542-3CB0-4515-9E18-462C74F36B8D}" type="slidenum">
              <a:rPr lang="it-IT" smtClean="0"/>
              <a:t>‹N›</a:t>
            </a:fld>
            <a:endParaRPr lang="it-IT"/>
          </a:p>
        </p:txBody>
      </p:sp>
    </p:spTree>
    <p:extLst>
      <p:ext uri="{BB962C8B-B14F-4D97-AF65-F5344CB8AC3E}">
        <p14:creationId xmlns:p14="http://schemas.microsoft.com/office/powerpoint/2010/main" val="2263324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8CFAF8-2134-44E1-9FBA-3E9D57D6E71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A36B06E-4DCB-4F07-865C-270033C734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E3BD12-095F-4CA7-B45B-FCCA032AE218}"/>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4C29F146-E565-4B83-8EE5-420AF2D748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6A592B9-59A0-48B5-9605-4A4704F0490D}"/>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87575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A73ADD-9C19-4826-89A7-07848E42B37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9207A01-B9BC-4A2D-8A1A-B5706277D3C1}"/>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75EF35-5E0D-4C99-8700-CDC503EE15A1}"/>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3A8C50B1-649C-43E2-A5EF-C2955FFE14B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F146B57-E562-4937-B6E6-68C80D594B81}"/>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2326408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6E4246-F87A-4511-8BD2-525C1CD176D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54CA001-7FBC-457A-85DE-FBD01C03283F}"/>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36D8CC-0B0A-48B4-9A9B-3027E113BF58}"/>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FCF9EFA2-7067-4915-9A3F-286EA052F0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C31B7C6-A68A-4004-B885-3CE7FF0608F0}"/>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4172205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1B27C3-688E-43CF-B964-6E8D7D7D705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023008F-2B44-4C5A-8135-F9E7A9CFD8B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709B5C1-4860-4AA7-84B6-F61CA61AA8B3}"/>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47D1672F-68B7-48AB-AFD2-9D44E5753A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8447AC9-C5A0-4212-89C9-227A59B0673B}"/>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364782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775D23-0EFE-45EA-8C07-E0C501384C2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49DDE07-046C-43EE-843B-8244DB7D37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E6F6495-66F3-44FB-82A1-EA1A72DAAB67}"/>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9B71BDB1-D3B4-4A89-92A7-2228B1D9CAE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955474-8F7C-4797-92D8-C668B8EAEA69}"/>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9336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D8C51F-5923-42AD-ACDE-EFFA8D46FA7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37665C1-614C-4D47-85BD-8AC3057ACD66}"/>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256B392-2ACC-4A18-9B94-872A4FA3BC1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FB12470-66B3-4E76-B43B-78DE3D0CEAAE}"/>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6" name="Segnaposto piè di pagina 5">
            <a:extLst>
              <a:ext uri="{FF2B5EF4-FFF2-40B4-BE49-F238E27FC236}">
                <a16:creationId xmlns:a16="http://schemas.microsoft.com/office/drawing/2014/main" id="{D727B3A9-7ECB-4E78-8997-7A1C9D4001B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1E78D1F-1DF1-49AD-AF8C-9AF48EE65722}"/>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259220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6FE4FF-EE3B-436B-9B08-9881499D5B7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44CA130-0B7C-43A8-8B2E-CD59CC5600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64F8AE0-6322-49C4-9CAC-66E713DAAA5D}"/>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E3A69FB-12A5-4C52-9D2F-1735B9211B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9121EF7D-CE90-4C99-952F-926183CD915B}"/>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6BDD0DC-BAF6-4C2C-8643-52B396E68593}"/>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8" name="Segnaposto piè di pagina 7">
            <a:extLst>
              <a:ext uri="{FF2B5EF4-FFF2-40B4-BE49-F238E27FC236}">
                <a16:creationId xmlns:a16="http://schemas.microsoft.com/office/drawing/2014/main" id="{21258E26-5858-40D6-A59A-7CB32B9C6DD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3445B4F-7928-4603-84E3-209401BDCEBF}"/>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371446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FF8351-471E-4D7D-9628-81A0CFB523B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8890E41-0437-496D-94ED-56351FE2D4E3}"/>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4" name="Segnaposto piè di pagina 3">
            <a:extLst>
              <a:ext uri="{FF2B5EF4-FFF2-40B4-BE49-F238E27FC236}">
                <a16:creationId xmlns:a16="http://schemas.microsoft.com/office/drawing/2014/main" id="{AFDB58C8-5625-44CC-9BC8-24E770498F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2821E18-0932-4305-AC81-7B61D8BA7404}"/>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285985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C8E1486-7668-4BF9-98D7-F012B5ADB819}"/>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3" name="Segnaposto piè di pagina 2">
            <a:extLst>
              <a:ext uri="{FF2B5EF4-FFF2-40B4-BE49-F238E27FC236}">
                <a16:creationId xmlns:a16="http://schemas.microsoft.com/office/drawing/2014/main" id="{B010BCF6-677F-4E10-85DB-8AA53D67BB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545CF59-E562-4355-85F1-449BA02C45FA}"/>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385973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B12398-4492-4B4D-9295-D396F195F02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DA0CACF-14BB-447F-B707-163A40E36B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72B528B-07E0-4C97-864C-3DDD7A367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B9FAB60-74BE-4334-A896-2F46D696894F}"/>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6" name="Segnaposto piè di pagina 5">
            <a:extLst>
              <a:ext uri="{FF2B5EF4-FFF2-40B4-BE49-F238E27FC236}">
                <a16:creationId xmlns:a16="http://schemas.microsoft.com/office/drawing/2014/main" id="{E07C0C6F-271B-453A-BFE4-9C3B4079914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8A876FB-5919-46E1-BBA4-F65338ED8533}"/>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117868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10DC87-74CC-4FA2-8B80-4CAA4DBA5AE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C5E5403-D6E1-4E44-A2E1-BAA5C3A15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9705860-F135-48B8-AF77-0BCDF38FC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41D09D8-5D85-4573-9DE1-5BC3617D4666}"/>
              </a:ext>
            </a:extLst>
          </p:cNvPr>
          <p:cNvSpPr>
            <a:spLocks noGrp="1"/>
          </p:cNvSpPr>
          <p:nvPr>
            <p:ph type="dt" sz="half" idx="10"/>
          </p:nvPr>
        </p:nvSpPr>
        <p:spPr/>
        <p:txBody>
          <a:bodyPr/>
          <a:lstStyle/>
          <a:p>
            <a:fld id="{9F6DA7E4-5AA0-409D-85EA-0338F24CD200}" type="datetimeFigureOut">
              <a:rPr lang="it-IT" smtClean="0"/>
              <a:t>09/10/2023</a:t>
            </a:fld>
            <a:endParaRPr lang="it-IT"/>
          </a:p>
        </p:txBody>
      </p:sp>
      <p:sp>
        <p:nvSpPr>
          <p:cNvPr id="6" name="Segnaposto piè di pagina 5">
            <a:extLst>
              <a:ext uri="{FF2B5EF4-FFF2-40B4-BE49-F238E27FC236}">
                <a16:creationId xmlns:a16="http://schemas.microsoft.com/office/drawing/2014/main" id="{D4191C30-5AA6-4884-9EEF-A0960ED0156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307AEF6-3A02-4B98-A6F1-B59023F1DFF1}"/>
              </a:ext>
            </a:extLst>
          </p:cNvPr>
          <p:cNvSpPr>
            <a:spLocks noGrp="1"/>
          </p:cNvSpPr>
          <p:nvPr>
            <p:ph type="sldNum" sz="quarter" idx="12"/>
          </p:nvPr>
        </p:nvSpPr>
        <p:spPr/>
        <p:txBody>
          <a:bodyPr/>
          <a:lstStyle/>
          <a:p>
            <a:fld id="{01AC17BA-95A1-4F87-8CF2-5BE9EFF31160}" type="slidenum">
              <a:rPr lang="it-IT" smtClean="0"/>
              <a:t>‹N›</a:t>
            </a:fld>
            <a:endParaRPr lang="it-IT"/>
          </a:p>
        </p:txBody>
      </p:sp>
    </p:spTree>
    <p:extLst>
      <p:ext uri="{BB962C8B-B14F-4D97-AF65-F5344CB8AC3E}">
        <p14:creationId xmlns:p14="http://schemas.microsoft.com/office/powerpoint/2010/main" val="187333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6EE849F-E118-4F42-970B-E644A45C65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16405CD-E5D7-4878-99A9-1FE7A90AC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7CA925-6E39-4E34-BB17-8E06D7EA1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DA7E4-5AA0-409D-85EA-0338F24CD200}" type="datetimeFigureOut">
              <a:rPr lang="it-IT" smtClean="0"/>
              <a:t>09/10/2023</a:t>
            </a:fld>
            <a:endParaRPr lang="it-IT"/>
          </a:p>
        </p:txBody>
      </p:sp>
      <p:sp>
        <p:nvSpPr>
          <p:cNvPr id="5" name="Segnaposto piè di pagina 4">
            <a:extLst>
              <a:ext uri="{FF2B5EF4-FFF2-40B4-BE49-F238E27FC236}">
                <a16:creationId xmlns:a16="http://schemas.microsoft.com/office/drawing/2014/main" id="{517AB5C8-8F8D-4385-AC39-A866FE410E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8F395B9-5D90-4F6B-A14A-D847A965AF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C17BA-95A1-4F87-8CF2-5BE9EFF31160}" type="slidenum">
              <a:rPr lang="it-IT" smtClean="0"/>
              <a:t>‹N›</a:t>
            </a:fld>
            <a:endParaRPr lang="it-IT"/>
          </a:p>
        </p:txBody>
      </p:sp>
    </p:spTree>
    <p:extLst>
      <p:ext uri="{BB962C8B-B14F-4D97-AF65-F5344CB8AC3E}">
        <p14:creationId xmlns:p14="http://schemas.microsoft.com/office/powerpoint/2010/main" val="4058505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7.xml"/><Relationship Id="rId4" Type="http://schemas.openxmlformats.org/officeDocument/2006/relationships/image" Target="../media/image29.jpg"/></Relationships>
</file>

<file path=ppt/slides/_rels/slide14.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image" Target="../media/image30.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2.jpg"/><Relationship Id="rId1" Type="http://schemas.openxmlformats.org/officeDocument/2006/relationships/slideLayout" Target="../slideLayouts/slideLayout7.xml"/><Relationship Id="rId5" Type="http://schemas.openxmlformats.org/officeDocument/2006/relationships/image" Target="../media/image35.jpg"/><Relationship Id="rId4" Type="http://schemas.openxmlformats.org/officeDocument/2006/relationships/image" Target="../media/image34.jpg"/></Relationships>
</file>

<file path=ppt/slides/_rels/slide16.xml.rels><?xml version="1.0" encoding="UTF-8" standalone="yes"?>
<Relationships xmlns="http://schemas.openxmlformats.org/package/2006/relationships"><Relationship Id="rId8" Type="http://schemas.openxmlformats.org/officeDocument/2006/relationships/image" Target="../media/image42.jpeg"/><Relationship Id="rId3" Type="http://schemas.openxmlformats.org/officeDocument/2006/relationships/image" Target="../media/image37.jpeg"/><Relationship Id="rId7" Type="http://schemas.openxmlformats.org/officeDocument/2006/relationships/image" Target="../media/image41.jpeg"/><Relationship Id="rId2" Type="http://schemas.openxmlformats.org/officeDocument/2006/relationships/image" Target="../media/image36.jpeg"/><Relationship Id="rId1" Type="http://schemas.openxmlformats.org/officeDocument/2006/relationships/slideLayout" Target="../slideLayouts/slideLayout7.xml"/><Relationship Id="rId6" Type="http://schemas.openxmlformats.org/officeDocument/2006/relationships/image" Target="../media/image40.jpeg"/><Relationship Id="rId5" Type="http://schemas.openxmlformats.org/officeDocument/2006/relationships/image" Target="../media/image39.jpeg"/><Relationship Id="rId4" Type="http://schemas.openxmlformats.org/officeDocument/2006/relationships/image" Target="../media/image38.jpeg"/><Relationship Id="rId9" Type="http://schemas.openxmlformats.org/officeDocument/2006/relationships/image" Target="../media/image43.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10" Type="http://schemas.openxmlformats.org/officeDocument/2006/relationships/image" Target="../media/image12.jpeg"/><Relationship Id="rId4" Type="http://schemas.openxmlformats.org/officeDocument/2006/relationships/image" Target="../media/image6.jpg"/><Relationship Id="rId9"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B6AEE22-CD99-4A76-8108-E6968FAFF5EF}"/>
              </a:ext>
            </a:extLst>
          </p:cNvPr>
          <p:cNvSpPr/>
          <p:nvPr/>
        </p:nvSpPr>
        <p:spPr>
          <a:xfrm>
            <a:off x="692458" y="630316"/>
            <a:ext cx="9792070" cy="646331"/>
          </a:xfrm>
          <a:prstGeom prst="rect">
            <a:avLst/>
          </a:prstGeom>
        </p:spPr>
        <p:txBody>
          <a:bodyPr wrap="square">
            <a:spAutoFit/>
          </a:bodyPr>
          <a:lstStyle/>
          <a:p>
            <a:pPr algn="just"/>
            <a:endParaRPr lang="it-IT" dirty="0">
              <a:latin typeface="Verdana" panose="020B0604030504040204" pitchFamily="34" charset="0"/>
              <a:ea typeface="FreeSans"/>
              <a:cs typeface="FreeSans"/>
            </a:endParaRPr>
          </a:p>
          <a:p>
            <a:pPr algn="just"/>
            <a:endParaRPr lang="it-IT" dirty="0">
              <a:latin typeface="Verdana" panose="020B0604030504040204" pitchFamily="34" charset="0"/>
              <a:ea typeface="FreeSans"/>
              <a:cs typeface="FreeSans"/>
            </a:endParaRPr>
          </a:p>
        </p:txBody>
      </p:sp>
      <p:sp>
        <p:nvSpPr>
          <p:cNvPr id="4" name="Rettangolo 3">
            <a:extLst>
              <a:ext uri="{FF2B5EF4-FFF2-40B4-BE49-F238E27FC236}">
                <a16:creationId xmlns:a16="http://schemas.microsoft.com/office/drawing/2014/main" id="{A1A774FD-E359-4736-A618-0E6638D902E1}"/>
              </a:ext>
            </a:extLst>
          </p:cNvPr>
          <p:cNvSpPr/>
          <p:nvPr/>
        </p:nvSpPr>
        <p:spPr>
          <a:xfrm rot="20820919">
            <a:off x="937412" y="2763801"/>
            <a:ext cx="4708506" cy="954107"/>
          </a:xfrm>
          <a:prstGeom prst="rect">
            <a:avLst/>
          </a:prstGeom>
          <a:solidFill>
            <a:schemeClr val="accent1"/>
          </a:solidFill>
          <a:ln w="22225">
            <a:solidFill>
              <a:schemeClr val="tx1"/>
            </a:solidFill>
          </a:ln>
        </p:spPr>
        <p:txBody>
          <a:bodyPr wrap="square">
            <a:spAutoFit/>
          </a:bodyPr>
          <a:lstStyle/>
          <a:p>
            <a:pPr algn="just"/>
            <a:r>
              <a:rPr lang="it-IT" sz="2800" dirty="0">
                <a:latin typeface="Verdana" panose="020B0604030504040204" pitchFamily="34" charset="0"/>
                <a:ea typeface="FreeSans"/>
                <a:cs typeface="FreeSans"/>
              </a:rPr>
              <a:t>How do </a:t>
            </a:r>
            <a:r>
              <a:rPr lang="it-IT" sz="2800" dirty="0" err="1">
                <a:latin typeface="Verdana" panose="020B0604030504040204" pitchFamily="34" charset="0"/>
                <a:ea typeface="FreeSans"/>
                <a:cs typeface="FreeSans"/>
              </a:rPr>
              <a:t>we</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think</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we</a:t>
            </a:r>
            <a:r>
              <a:rPr lang="it-IT" sz="2800" dirty="0">
                <a:latin typeface="Verdana" panose="020B0604030504040204" pitchFamily="34" charset="0"/>
                <a:ea typeface="FreeSans"/>
                <a:cs typeface="FreeSans"/>
              </a:rPr>
              <a:t> are and </a:t>
            </a:r>
            <a:r>
              <a:rPr lang="it-IT" sz="2800" dirty="0" err="1">
                <a:latin typeface="Verdana" panose="020B0604030504040204" pitchFamily="34" charset="0"/>
                <a:ea typeface="FreeSans"/>
                <a:cs typeface="FreeSans"/>
              </a:rPr>
              <a:t>how</a:t>
            </a:r>
            <a:r>
              <a:rPr lang="it-IT" sz="2800" dirty="0">
                <a:latin typeface="Verdana" panose="020B0604030504040204" pitchFamily="34" charset="0"/>
                <a:ea typeface="FreeSans"/>
                <a:cs typeface="FreeSans"/>
              </a:rPr>
              <a:t> others </a:t>
            </a:r>
            <a:r>
              <a:rPr lang="it-IT" sz="2800" dirty="0" err="1">
                <a:latin typeface="Verdana" panose="020B0604030504040204" pitchFamily="34" charset="0"/>
                <a:ea typeface="FreeSans"/>
                <a:cs typeface="FreeSans"/>
              </a:rPr>
              <a:t>see</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us</a:t>
            </a:r>
            <a:r>
              <a:rPr lang="it-IT" sz="2800" dirty="0">
                <a:latin typeface="Verdana" panose="020B0604030504040204" pitchFamily="34" charset="0"/>
                <a:ea typeface="FreeSans"/>
                <a:cs typeface="FreeSans"/>
              </a:rPr>
              <a:t>?</a:t>
            </a:r>
            <a:endParaRPr lang="it-IT" sz="2800" dirty="0"/>
          </a:p>
        </p:txBody>
      </p:sp>
      <p:sp>
        <p:nvSpPr>
          <p:cNvPr id="5" name="Rettangolo 4">
            <a:extLst>
              <a:ext uri="{FF2B5EF4-FFF2-40B4-BE49-F238E27FC236}">
                <a16:creationId xmlns:a16="http://schemas.microsoft.com/office/drawing/2014/main" id="{9719BEEF-2E13-41D4-A09A-723B2EE1B62B}"/>
              </a:ext>
            </a:extLst>
          </p:cNvPr>
          <p:cNvSpPr/>
          <p:nvPr/>
        </p:nvSpPr>
        <p:spPr>
          <a:xfrm>
            <a:off x="3930977" y="5205062"/>
            <a:ext cx="7230359" cy="954107"/>
          </a:xfrm>
          <a:prstGeom prst="rect">
            <a:avLst/>
          </a:prstGeom>
          <a:solidFill>
            <a:srgbClr val="00B050"/>
          </a:solidFill>
          <a:ln w="22225">
            <a:solidFill>
              <a:schemeClr val="tx1"/>
            </a:solidFill>
          </a:ln>
        </p:spPr>
        <p:txBody>
          <a:bodyPr wrap="square">
            <a:spAutoFit/>
          </a:bodyPr>
          <a:lstStyle/>
          <a:p>
            <a:pPr algn="just"/>
            <a:r>
              <a:rPr lang="it-IT" sz="2800" dirty="0">
                <a:latin typeface="Verdana" panose="020B0604030504040204" pitchFamily="34" charset="0"/>
                <a:ea typeface="FreeSans"/>
                <a:cs typeface="FreeSans"/>
              </a:rPr>
              <a:t>Can heritage and </a:t>
            </a:r>
            <a:r>
              <a:rPr lang="it-IT" sz="2800" dirty="0" err="1">
                <a:latin typeface="Verdana" panose="020B0604030504040204" pitchFamily="34" charset="0"/>
                <a:ea typeface="FreeSans"/>
                <a:cs typeface="FreeSans"/>
              </a:rPr>
              <a:t>natural</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environment</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influence</a:t>
            </a:r>
            <a:r>
              <a:rPr lang="it-IT" sz="2800" dirty="0">
                <a:latin typeface="Verdana" panose="020B0604030504040204" pitchFamily="34" charset="0"/>
                <a:ea typeface="FreeSans"/>
                <a:cs typeface="FreeSans"/>
              </a:rPr>
              <a:t> or </a:t>
            </a:r>
            <a:r>
              <a:rPr lang="it-IT" sz="2800" dirty="0" err="1">
                <a:latin typeface="Verdana" panose="020B0604030504040204" pitchFamily="34" charset="0"/>
                <a:ea typeface="FreeSans"/>
                <a:cs typeface="FreeSans"/>
              </a:rPr>
              <a:t>define</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people's</a:t>
            </a:r>
            <a:r>
              <a:rPr lang="it-IT" sz="2800" dirty="0">
                <a:latin typeface="Verdana" panose="020B0604030504040204" pitchFamily="34" charset="0"/>
                <a:ea typeface="FreeSans"/>
                <a:cs typeface="FreeSans"/>
              </a:rPr>
              <a:t> </a:t>
            </a:r>
            <a:r>
              <a:rPr lang="it-IT" sz="2800" dirty="0" err="1">
                <a:latin typeface="Verdana" panose="020B0604030504040204" pitchFamily="34" charset="0"/>
                <a:ea typeface="FreeSans"/>
                <a:cs typeface="FreeSans"/>
              </a:rPr>
              <a:t>identity</a:t>
            </a:r>
            <a:r>
              <a:rPr lang="it-IT" sz="2800" dirty="0">
                <a:latin typeface="Verdana" panose="020B0604030504040204" pitchFamily="34" charset="0"/>
                <a:ea typeface="FreeSans"/>
                <a:cs typeface="FreeSans"/>
              </a:rPr>
              <a:t>?</a:t>
            </a:r>
            <a:endParaRPr lang="it-IT" sz="2800" dirty="0"/>
          </a:p>
        </p:txBody>
      </p:sp>
      <p:sp>
        <p:nvSpPr>
          <p:cNvPr id="6" name="Rettangolo 5">
            <a:extLst>
              <a:ext uri="{FF2B5EF4-FFF2-40B4-BE49-F238E27FC236}">
                <a16:creationId xmlns:a16="http://schemas.microsoft.com/office/drawing/2014/main" id="{7ECAA47A-C981-43E7-8F53-8874639363FE}"/>
              </a:ext>
            </a:extLst>
          </p:cNvPr>
          <p:cNvSpPr/>
          <p:nvPr/>
        </p:nvSpPr>
        <p:spPr>
          <a:xfrm>
            <a:off x="6421366" y="1456543"/>
            <a:ext cx="4590186" cy="2585323"/>
          </a:xfrm>
          <a:prstGeom prst="rect">
            <a:avLst/>
          </a:prstGeom>
          <a:solidFill>
            <a:schemeClr val="bg1"/>
          </a:solidFill>
          <a:ln w="47625">
            <a:solidFill>
              <a:schemeClr val="accent1"/>
            </a:solidFill>
          </a:ln>
        </p:spPr>
        <p:txBody>
          <a:bodyPr wrap="square" lIns="91440" tIns="45720" rIns="91440" bIns="45720">
            <a:spAutoFit/>
          </a:bodyPr>
          <a:lstStyle/>
          <a:p>
            <a:pPr algn="ctr"/>
            <a:r>
              <a:rPr lang="it-IT" sz="5400" b="1" cap="none" spc="0" dirty="0">
                <a:ln w="13462">
                  <a:solidFill>
                    <a:schemeClr val="bg1"/>
                  </a:solidFill>
                  <a:prstDash val="solid"/>
                </a:ln>
                <a:solidFill>
                  <a:srgbClr val="FF0000"/>
                </a:solidFill>
                <a:effectLst>
                  <a:outerShdw dist="38100" dir="2700000" algn="bl" rotWithShape="0">
                    <a:schemeClr val="accent5"/>
                  </a:outerShdw>
                </a:effectLst>
                <a:latin typeface="Verdana" panose="020B0604030504040204" pitchFamily="34" charset="0"/>
                <a:ea typeface="FreeSans"/>
                <a:cs typeface="FreeSans"/>
              </a:rPr>
              <a:t>HISTORY AND IDENTITY</a:t>
            </a:r>
            <a:endParaRPr lang="it-IT" sz="5400" b="1" cap="none" spc="0" dirty="0">
              <a:ln w="13462">
                <a:solidFill>
                  <a:schemeClr val="bg1"/>
                </a:solidFill>
                <a:prstDash val="solid"/>
              </a:ln>
              <a:solidFill>
                <a:srgbClr val="FF0000"/>
              </a:solidFill>
              <a:effectLst>
                <a:outerShdw dist="38100" dir="2700000" algn="bl" rotWithShape="0">
                  <a:schemeClr val="accent5"/>
                </a:outerShdw>
              </a:effectLst>
            </a:endParaRPr>
          </a:p>
        </p:txBody>
      </p:sp>
      <p:sp>
        <p:nvSpPr>
          <p:cNvPr id="7" name="CasellaDiTesto 6">
            <a:extLst>
              <a:ext uri="{FF2B5EF4-FFF2-40B4-BE49-F238E27FC236}">
                <a16:creationId xmlns:a16="http://schemas.microsoft.com/office/drawing/2014/main" id="{E8730FAA-16D1-47E1-8FAD-154BD4C458F7}"/>
              </a:ext>
            </a:extLst>
          </p:cNvPr>
          <p:cNvSpPr txBox="1"/>
          <p:nvPr/>
        </p:nvSpPr>
        <p:spPr>
          <a:xfrm>
            <a:off x="430906" y="270060"/>
            <a:ext cx="11330188" cy="307777"/>
          </a:xfrm>
          <a:prstGeom prst="rect">
            <a:avLst/>
          </a:prstGeom>
          <a:noFill/>
        </p:spPr>
        <p:txBody>
          <a:bodyPr wrap="square" rtlCol="0">
            <a:spAutoFit/>
          </a:bodyPr>
          <a:lstStyle/>
          <a:p>
            <a:r>
              <a:rPr lang="it-IT" sz="1400" b="1" dirty="0">
                <a:latin typeface="Verdana" panose="020B0604030504040204" pitchFamily="34" charset="0"/>
                <a:ea typeface="Verdana" panose="020B0604030504040204" pitchFamily="34" charset="0"/>
              </a:rPr>
              <a:t>EXPLORING NATURAL AND CULTURAL TREASURES IN EUROPE (E.N.A.C.T.)</a:t>
            </a:r>
          </a:p>
        </p:txBody>
      </p:sp>
      <p:sp>
        <p:nvSpPr>
          <p:cNvPr id="8" name="Rettangolo 7">
            <a:extLst>
              <a:ext uri="{FF2B5EF4-FFF2-40B4-BE49-F238E27FC236}">
                <a16:creationId xmlns:a16="http://schemas.microsoft.com/office/drawing/2014/main" id="{A0FA0145-82F9-49CF-B41C-5C82A69CB9D0}"/>
              </a:ext>
            </a:extLst>
          </p:cNvPr>
          <p:cNvSpPr/>
          <p:nvPr/>
        </p:nvSpPr>
        <p:spPr>
          <a:xfrm>
            <a:off x="430906" y="523727"/>
            <a:ext cx="3627665" cy="523220"/>
          </a:xfrm>
          <a:prstGeom prst="rect">
            <a:avLst/>
          </a:prstGeom>
        </p:spPr>
        <p:txBody>
          <a:bodyPr wrap="square">
            <a:spAutoFit/>
          </a:bodyPr>
          <a:lstStyle/>
          <a:p>
            <a:r>
              <a:rPr lang="it-IT" sz="1400" b="1" dirty="0">
                <a:latin typeface="Verdana" panose="020B0604030504040204" pitchFamily="34" charset="0"/>
                <a:ea typeface="Times New Roman" panose="02020603050405020304" pitchFamily="18" charset="0"/>
                <a:cs typeface="Arial" panose="020B0604020202020204" pitchFamily="34" charset="0"/>
              </a:rPr>
              <a:t>LTT </a:t>
            </a:r>
            <a:r>
              <a:rPr lang="it-IT" sz="1400" b="1" dirty="0" err="1">
                <a:latin typeface="Verdana" panose="020B0604030504040204" pitchFamily="34" charset="0"/>
                <a:ea typeface="Times New Roman" panose="02020603050405020304" pitchFamily="18" charset="0"/>
                <a:cs typeface="Arial" panose="020B0604020202020204" pitchFamily="34" charset="0"/>
              </a:rPr>
              <a:t>Mobility</a:t>
            </a:r>
            <a:r>
              <a:rPr lang="it-IT" sz="1400" b="1" dirty="0">
                <a:latin typeface="Verdana" panose="020B0604030504040204" pitchFamily="34" charset="0"/>
                <a:ea typeface="Times New Roman" panose="02020603050405020304" pitchFamily="18" charset="0"/>
                <a:cs typeface="Arial" panose="020B0604020202020204" pitchFamily="34" charset="0"/>
              </a:rPr>
              <a:t> “LIVING HERITAGE” </a:t>
            </a:r>
          </a:p>
          <a:p>
            <a:r>
              <a:rPr lang="it-IT" sz="1400" b="1" dirty="0">
                <a:latin typeface="Verdana" panose="020B0604030504040204" pitchFamily="34" charset="0"/>
                <a:cs typeface="Arial" panose="020B0604020202020204" pitchFamily="34" charset="0"/>
              </a:rPr>
              <a:t>Corleone, 11-17 March 2022</a:t>
            </a:r>
            <a:endParaRPr lang="it-IT" sz="1400" b="1" dirty="0"/>
          </a:p>
        </p:txBody>
      </p:sp>
      <p:pic>
        <p:nvPicPr>
          <p:cNvPr id="9" name="Immagine 8">
            <a:extLst>
              <a:ext uri="{FF2B5EF4-FFF2-40B4-BE49-F238E27FC236}">
                <a16:creationId xmlns:a16="http://schemas.microsoft.com/office/drawing/2014/main" id="{34FDEBCC-AB49-42AA-8296-2C3A4D8434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994" y="1069669"/>
            <a:ext cx="951066" cy="708241"/>
          </a:xfrm>
          <a:prstGeom prst="rect">
            <a:avLst/>
          </a:prstGeom>
        </p:spPr>
      </p:pic>
    </p:spTree>
    <p:extLst>
      <p:ext uri="{BB962C8B-B14F-4D97-AF65-F5344CB8AC3E}">
        <p14:creationId xmlns:p14="http://schemas.microsoft.com/office/powerpoint/2010/main" val="202162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3FFCD"/>
        </a:solidFill>
        <a:effectLst/>
      </p:bgPr>
    </p:bg>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AC1AEA6-93D3-45F0-940D-2A6B988B1EAF}"/>
              </a:ext>
            </a:extLst>
          </p:cNvPr>
          <p:cNvSpPr/>
          <p:nvPr/>
        </p:nvSpPr>
        <p:spPr>
          <a:xfrm>
            <a:off x="4189319" y="799509"/>
            <a:ext cx="7729979" cy="5909310"/>
          </a:xfrm>
          <a:prstGeom prst="rect">
            <a:avLst/>
          </a:prstGeom>
        </p:spPr>
        <p:txBody>
          <a:bodyPr wrap="square">
            <a:spAutoFit/>
          </a:bodyPr>
          <a:lstStyle/>
          <a:p>
            <a:pPr algn="just"/>
            <a:r>
              <a:rPr lang="en-US" dirty="0">
                <a:latin typeface="Verdana" panose="020B0604030504040204" pitchFamily="34" charset="0"/>
                <a:ea typeface="Verdana" panose="020B0604030504040204" pitchFamily="34" charset="0"/>
              </a:rPr>
              <a:t>The </a:t>
            </a:r>
            <a:r>
              <a:rPr lang="en-US" dirty="0" err="1">
                <a:latin typeface="Verdana" panose="020B0604030504040204" pitchFamily="34" charset="0"/>
                <a:ea typeface="Verdana" panose="020B0604030504040204" pitchFamily="34" charset="0"/>
              </a:rPr>
              <a:t>Corleonese</a:t>
            </a:r>
            <a:r>
              <a:rPr lang="en-US" dirty="0">
                <a:latin typeface="Verdana" panose="020B0604030504040204" pitchFamily="34" charset="0"/>
                <a:ea typeface="Verdana" panose="020B0604030504040204" pitchFamily="34" charset="0"/>
              </a:rPr>
              <a:t> landscape is dominated by the “</a:t>
            </a:r>
            <a:r>
              <a:rPr lang="en-US" b="1" dirty="0">
                <a:latin typeface="Verdana" panose="020B0604030504040204" pitchFamily="34" charset="0"/>
                <a:ea typeface="Verdana" panose="020B0604030504040204" pitchFamily="34" charset="0"/>
              </a:rPr>
              <a:t>Twin fortresses</a:t>
            </a:r>
            <a:r>
              <a:rPr lang="en-US" dirty="0">
                <a:latin typeface="Verdana" panose="020B0604030504040204" pitchFamily="34" charset="0"/>
                <a:ea typeface="Verdana" panose="020B0604030504040204" pitchFamily="34" charset="0"/>
              </a:rPr>
              <a:t>”. These are two high and isolated cliffs that have become a real symbol of the city. To the east of the inhabited center is the Rocca </a:t>
            </a:r>
            <a:r>
              <a:rPr lang="en-US" dirty="0" err="1">
                <a:latin typeface="Verdana" panose="020B0604030504040204" pitchFamily="34" charset="0"/>
                <a:ea typeface="Verdana" panose="020B0604030504040204" pitchFamily="34" charset="0"/>
              </a:rPr>
              <a:t>Soprana</a:t>
            </a:r>
            <a:r>
              <a:rPr lang="en-US" dirty="0">
                <a:latin typeface="Verdana" panose="020B0604030504040204" pitchFamily="34" charset="0"/>
                <a:ea typeface="Verdana" panose="020B0604030504040204" pitchFamily="34" charset="0"/>
              </a:rPr>
              <a:t>. It can be reached by passing in front of the churchyard of the church of San Michele Arcangelo and continuing along a path that runs alongside the fortress itself, in the middle of a medieval maze of small alleys. The Soprano Castle was built in the 9th century and was built by the Arabs as a watchtower for the defense of Corleone. It consists of a cylindrical volume covered by a sort of dry stone masonry dome. The turret at the top is defined as "Saracen", but the dating is rather doubtful. It was already in ruins in the 18th century. Rocca </a:t>
            </a:r>
            <a:r>
              <a:rPr lang="en-US" dirty="0" err="1">
                <a:latin typeface="Verdana" panose="020B0604030504040204" pitchFamily="34" charset="0"/>
                <a:ea typeface="Verdana" panose="020B0604030504040204" pitchFamily="34" charset="0"/>
              </a:rPr>
              <a:t>Sottana</a:t>
            </a:r>
            <a:r>
              <a:rPr lang="en-US" dirty="0">
                <a:latin typeface="Verdana" panose="020B0604030504040204" pitchFamily="34" charset="0"/>
                <a:ea typeface="Verdana" panose="020B0604030504040204" pitchFamily="34" charset="0"/>
              </a:rPr>
              <a:t> is located in the center of Corleone, on the opposite side from the </a:t>
            </a:r>
            <a:r>
              <a:rPr lang="en-US" dirty="0" err="1">
                <a:latin typeface="Verdana" panose="020B0604030504040204" pitchFamily="34" charset="0"/>
                <a:ea typeface="Verdana" panose="020B0604030504040204" pitchFamily="34" charset="0"/>
              </a:rPr>
              <a:t>Soprana</a:t>
            </a:r>
            <a:r>
              <a:rPr lang="en-US" dirty="0">
                <a:latin typeface="Verdana" panose="020B0604030504040204" pitchFamily="34" charset="0"/>
                <a:ea typeface="Verdana" panose="020B0604030504040204" pitchFamily="34" charset="0"/>
              </a:rPr>
              <a:t> one. Of the original medieval complex, located on a monolith on the right bank of the river, probably only the surrounding walls remain. The building has a rectangular and irregular shape and is composed of several buildings leaning against each </a:t>
            </a:r>
            <a:r>
              <a:rPr lang="en-US" dirty="0" err="1">
                <a:latin typeface="Verdana" panose="020B0604030504040204" pitchFamily="34" charset="0"/>
                <a:ea typeface="Verdana" panose="020B0604030504040204" pitchFamily="34" charset="0"/>
              </a:rPr>
              <a:t>other.It</a:t>
            </a:r>
            <a:r>
              <a:rPr lang="en-US" dirty="0">
                <a:latin typeface="Verdana" panose="020B0604030504040204" pitchFamily="34" charset="0"/>
                <a:ea typeface="Verdana" panose="020B0604030504040204" pitchFamily="34" charset="0"/>
              </a:rPr>
              <a:t> was renovated by the Bourbons around 1845 and used as a prison until 1968. Today, properly adapted, it has become a Franciscan hermitage where the Renovated Friars Minor live.</a:t>
            </a:r>
            <a:endParaRPr lang="it-IT" dirty="0">
              <a:latin typeface="Verdana" panose="020B0604030504040204" pitchFamily="34" charset="0"/>
              <a:ea typeface="Verdana" panose="020B0604030504040204" pitchFamily="34" charset="0"/>
            </a:endParaRPr>
          </a:p>
        </p:txBody>
      </p:sp>
      <p:sp>
        <p:nvSpPr>
          <p:cNvPr id="4" name="CasellaDiTesto 3">
            <a:extLst>
              <a:ext uri="{FF2B5EF4-FFF2-40B4-BE49-F238E27FC236}">
                <a16:creationId xmlns:a16="http://schemas.microsoft.com/office/drawing/2014/main" id="{BC2FD6F4-722F-42D8-8893-D5FD65EBF046}"/>
              </a:ext>
            </a:extLst>
          </p:cNvPr>
          <p:cNvSpPr txBox="1"/>
          <p:nvPr/>
        </p:nvSpPr>
        <p:spPr>
          <a:xfrm>
            <a:off x="1281948" y="192854"/>
            <a:ext cx="10710518" cy="369332"/>
          </a:xfrm>
          <a:prstGeom prst="rect">
            <a:avLst/>
          </a:prstGeom>
          <a:noFill/>
        </p:spPr>
        <p:txBody>
          <a:bodyPr wrap="square" rtlCol="0">
            <a:spAutoFit/>
          </a:bodyPr>
          <a:lstStyle/>
          <a:p>
            <a:r>
              <a:rPr lang="it-IT" b="1" dirty="0">
                <a:latin typeface="Verdana" panose="020B0604030504040204" pitchFamily="34" charset="0"/>
                <a:ea typeface="Verdana" panose="020B0604030504040204" pitchFamily="34" charset="0"/>
              </a:rPr>
              <a:t>THE TWIN FORTRESSES AND THE PARK OF «CASCATA DELLE DUE ROCCHE»</a:t>
            </a:r>
          </a:p>
        </p:txBody>
      </p:sp>
      <p:pic>
        <p:nvPicPr>
          <p:cNvPr id="6" name="Immagine 5">
            <a:extLst>
              <a:ext uri="{FF2B5EF4-FFF2-40B4-BE49-F238E27FC236}">
                <a16:creationId xmlns:a16="http://schemas.microsoft.com/office/drawing/2014/main" id="{AF3669FE-1C2E-4CF1-98C1-D3657A256C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470" y="1036311"/>
            <a:ext cx="3337520" cy="2499918"/>
          </a:xfrm>
          <a:prstGeom prst="rect">
            <a:avLst/>
          </a:prstGeom>
          <a:ln w="28575">
            <a:solidFill>
              <a:schemeClr val="tx1"/>
            </a:solidFill>
          </a:ln>
        </p:spPr>
      </p:pic>
      <p:pic>
        <p:nvPicPr>
          <p:cNvPr id="8" name="Immagine 7">
            <a:extLst>
              <a:ext uri="{FF2B5EF4-FFF2-40B4-BE49-F238E27FC236}">
                <a16:creationId xmlns:a16="http://schemas.microsoft.com/office/drawing/2014/main" id="{48981D87-A444-4669-A26F-72FB5A5B2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191" y="3641544"/>
            <a:ext cx="3364780" cy="2523585"/>
          </a:xfrm>
          <a:prstGeom prst="rect">
            <a:avLst/>
          </a:prstGeom>
          <a:ln w="28575">
            <a:solidFill>
              <a:schemeClr val="tx1"/>
            </a:solidFill>
          </a:ln>
        </p:spPr>
      </p:pic>
    </p:spTree>
    <p:extLst>
      <p:ext uri="{BB962C8B-B14F-4D97-AF65-F5344CB8AC3E}">
        <p14:creationId xmlns:p14="http://schemas.microsoft.com/office/powerpoint/2010/main" val="376858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A3FFCD"/>
        </a:solidFill>
        <a:effectLst/>
      </p:bgPr>
    </p:bg>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0E88052-CDE2-41B2-A078-15A079233314}"/>
              </a:ext>
            </a:extLst>
          </p:cNvPr>
          <p:cNvSpPr/>
          <p:nvPr/>
        </p:nvSpPr>
        <p:spPr>
          <a:xfrm>
            <a:off x="2858776" y="1223256"/>
            <a:ext cx="5970702" cy="4616648"/>
          </a:xfrm>
          <a:prstGeom prst="rect">
            <a:avLst/>
          </a:prstGeom>
        </p:spPr>
        <p:txBody>
          <a:bodyPr wrap="square">
            <a:spAutoFit/>
          </a:bodyPr>
          <a:lstStyle/>
          <a:p>
            <a:pPr algn="just"/>
            <a:r>
              <a:rPr lang="en-US" sz="1400" dirty="0">
                <a:latin typeface="Verdana" panose="020B0604030504040204" pitchFamily="34" charset="0"/>
                <a:ea typeface="Verdana" panose="020B0604030504040204" pitchFamily="34" charset="0"/>
              </a:rPr>
              <a:t>A visit to the countless and interesting historical and architectural works of Corleone must be completed by an excursion to the </a:t>
            </a:r>
            <a:r>
              <a:rPr lang="en-US" sz="1400" b="1" dirty="0">
                <a:latin typeface="Verdana" panose="020B0604030504040204" pitchFamily="34" charset="0"/>
                <a:ea typeface="Verdana" panose="020B0604030504040204" pitchFamily="34" charset="0"/>
              </a:rPr>
              <a:t>natural park</a:t>
            </a:r>
            <a:r>
              <a:rPr lang="en-US" sz="1400" dirty="0">
                <a:latin typeface="Verdana" panose="020B0604030504040204" pitchFamily="34" charset="0"/>
                <a:ea typeface="Verdana" panose="020B0604030504040204" pitchFamily="34" charset="0"/>
              </a:rPr>
              <a:t> of the </a:t>
            </a:r>
            <a:r>
              <a:rPr lang="en-US" sz="1400" b="1" dirty="0">
                <a:latin typeface="Verdana" panose="020B0604030504040204" pitchFamily="34" charset="0"/>
                <a:ea typeface="Verdana" panose="020B0604030504040204" pitchFamily="34" charset="0"/>
              </a:rPr>
              <a:t>CASCATA DELLE DUE ROCCHE </a:t>
            </a:r>
            <a:r>
              <a:rPr lang="en-US" sz="1400" dirty="0">
                <a:latin typeface="Verdana" panose="020B0604030504040204" pitchFamily="34" charset="0"/>
                <a:ea typeface="Verdana" panose="020B0604030504040204" pitchFamily="34" charset="0"/>
              </a:rPr>
              <a:t>and the Corleone stream, which flows through the heart of the town. Comfortably seated on ancient square boulders, in the shade of mulberries, walnuts and ash trees, you can observe the suggestive spectacle of the waterfall. With its erosive action, the water jump of the stream has formed a large pool among the limestone rocks. The </a:t>
            </a:r>
            <a:r>
              <a:rPr lang="en-US" sz="1400" b="1" dirty="0" err="1">
                <a:latin typeface="Verdana" panose="020B0604030504040204" pitchFamily="34" charset="0"/>
                <a:ea typeface="Verdana" panose="020B0604030504040204" pitchFamily="34" charset="0"/>
              </a:rPr>
              <a:t>Cascata</a:t>
            </a:r>
            <a:r>
              <a:rPr lang="en-US" sz="1400" b="1" dirty="0">
                <a:latin typeface="Verdana" panose="020B0604030504040204" pitchFamily="34" charset="0"/>
                <a:ea typeface="Verdana" panose="020B0604030504040204" pitchFamily="34" charset="0"/>
              </a:rPr>
              <a:t> </a:t>
            </a:r>
            <a:r>
              <a:rPr lang="en-US" sz="1400" b="1" dirty="0" err="1">
                <a:latin typeface="Verdana" panose="020B0604030504040204" pitchFamily="34" charset="0"/>
                <a:ea typeface="Verdana" panose="020B0604030504040204" pitchFamily="34" charset="0"/>
              </a:rPr>
              <a:t>delle</a:t>
            </a:r>
            <a:r>
              <a:rPr lang="en-US" sz="1400" b="1" dirty="0">
                <a:latin typeface="Verdana" panose="020B0604030504040204" pitchFamily="34" charset="0"/>
                <a:ea typeface="Verdana" panose="020B0604030504040204" pitchFamily="34" charset="0"/>
              </a:rPr>
              <a:t> Due </a:t>
            </a:r>
            <a:r>
              <a:rPr lang="en-US" sz="1400" b="1" dirty="0" err="1">
                <a:latin typeface="Verdana" panose="020B0604030504040204" pitchFamily="34" charset="0"/>
                <a:ea typeface="Verdana" panose="020B0604030504040204" pitchFamily="34" charset="0"/>
              </a:rPr>
              <a:t>Rocche</a:t>
            </a:r>
            <a:r>
              <a:rPr lang="en-US" sz="1400" b="1" dirty="0">
                <a:latin typeface="Verdana" panose="020B0604030504040204" pitchFamily="34" charset="0"/>
                <a:ea typeface="Verdana" panose="020B0604030504040204" pitchFamily="34" charset="0"/>
              </a:rPr>
              <a:t> </a:t>
            </a:r>
            <a:r>
              <a:rPr lang="en-US" sz="1400" dirty="0">
                <a:latin typeface="Verdana" panose="020B0604030504040204" pitchFamily="34" charset="0"/>
                <a:ea typeface="Verdana" panose="020B0604030504040204" pitchFamily="34" charset="0"/>
              </a:rPr>
              <a:t>is a very important site from a botanical and geological point of view. It is the habitat of various endemic plant and animal species. 4 meters high, it is formed by a “jump” of the San Leonardo river, a tributary of the </a:t>
            </a:r>
            <a:r>
              <a:rPr lang="en-US" sz="1400" dirty="0" err="1">
                <a:latin typeface="Verdana" panose="020B0604030504040204" pitchFamily="34" charset="0"/>
                <a:ea typeface="Verdana" panose="020B0604030504040204" pitchFamily="34" charset="0"/>
              </a:rPr>
              <a:t>Belice</a:t>
            </a:r>
            <a:r>
              <a:rPr lang="en-US" sz="1400" dirty="0">
                <a:latin typeface="Verdana" panose="020B0604030504040204" pitchFamily="34" charset="0"/>
                <a:ea typeface="Verdana" panose="020B0604030504040204" pitchFamily="34" charset="0"/>
              </a:rPr>
              <a:t>. All around the glauconite rocks, made alive by erosion in their yellow and green colors, are covered by rock vegetation. Looking closely at the walls you can see the remains of an ancient aqueduct. Before throwing itself at this point, further upstream the stream exerted a strong excavation action along the rocky sides, forming the Canyon. To admire its beauties it is possible to get there by climbing a path that starts from the Benedictine monastery of SS. Salvatore, to the right of the church. </a:t>
            </a:r>
            <a:endParaRPr lang="it-IT" sz="1400" dirty="0">
              <a:latin typeface="Verdana" panose="020B0604030504040204" pitchFamily="34" charset="0"/>
              <a:ea typeface="Verdana" panose="020B0604030504040204" pitchFamily="34" charset="0"/>
            </a:endParaRPr>
          </a:p>
        </p:txBody>
      </p:sp>
      <p:pic>
        <p:nvPicPr>
          <p:cNvPr id="6" name="Immagine 5">
            <a:extLst>
              <a:ext uri="{FF2B5EF4-FFF2-40B4-BE49-F238E27FC236}">
                <a16:creationId xmlns:a16="http://schemas.microsoft.com/office/drawing/2014/main" id="{004088A0-0F54-4998-82C6-8187270B6C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 y="1200830"/>
            <a:ext cx="2495550" cy="4456339"/>
          </a:xfrm>
          <a:prstGeom prst="rect">
            <a:avLst/>
          </a:prstGeom>
          <a:ln w="28575">
            <a:solidFill>
              <a:schemeClr val="tx1"/>
            </a:solidFill>
          </a:ln>
        </p:spPr>
      </p:pic>
      <p:pic>
        <p:nvPicPr>
          <p:cNvPr id="10" name="Immagine 9">
            <a:extLst>
              <a:ext uri="{FF2B5EF4-FFF2-40B4-BE49-F238E27FC236}">
                <a16:creationId xmlns:a16="http://schemas.microsoft.com/office/drawing/2014/main" id="{10D22036-4DAA-4230-BF4B-FB44A00BC5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1452" y="1198374"/>
            <a:ext cx="2951473" cy="4600576"/>
          </a:xfrm>
          <a:prstGeom prst="rect">
            <a:avLst/>
          </a:prstGeom>
          <a:ln w="28575">
            <a:solidFill>
              <a:schemeClr val="tx1"/>
            </a:solidFill>
          </a:ln>
        </p:spPr>
      </p:pic>
    </p:spTree>
    <p:extLst>
      <p:ext uri="{BB962C8B-B14F-4D97-AF65-F5344CB8AC3E}">
        <p14:creationId xmlns:p14="http://schemas.microsoft.com/office/powerpoint/2010/main" val="1519219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CD7F910E-2D1B-446C-B630-C37A9E4399B7}"/>
              </a:ext>
            </a:extLst>
          </p:cNvPr>
          <p:cNvSpPr/>
          <p:nvPr/>
        </p:nvSpPr>
        <p:spPr>
          <a:xfrm>
            <a:off x="4719235" y="751344"/>
            <a:ext cx="6096000" cy="5355312"/>
          </a:xfrm>
          <a:prstGeom prst="rect">
            <a:avLst/>
          </a:prstGeom>
        </p:spPr>
        <p:txBody>
          <a:bodyPr>
            <a:spAutoFit/>
          </a:bodyPr>
          <a:lstStyle/>
          <a:p>
            <a:pPr algn="just"/>
            <a:r>
              <a:rPr lang="en-US" dirty="0">
                <a:latin typeface="Verdana" panose="020B0604030504040204" pitchFamily="34" charset="0"/>
                <a:ea typeface="Verdana" panose="020B0604030504040204" pitchFamily="34" charset="0"/>
              </a:rPr>
              <a:t>The </a:t>
            </a:r>
            <a:r>
              <a:rPr lang="en-US" b="1" dirty="0">
                <a:latin typeface="Verdana" panose="020B0604030504040204" pitchFamily="34" charset="0"/>
                <a:ea typeface="Verdana" panose="020B0604030504040204" pitchFamily="34" charset="0"/>
              </a:rPr>
              <a:t>CHURCH OF SANT’AGOSTINO </a:t>
            </a:r>
            <a:r>
              <a:rPr lang="en-US" dirty="0">
                <a:latin typeface="Verdana" panose="020B0604030504040204" pitchFamily="34" charset="0"/>
                <a:ea typeface="Verdana" panose="020B0604030504040204" pitchFamily="34" charset="0"/>
              </a:rPr>
              <a:t>was founded in Corleone by the Augustinians. Particularly interesting from an artistic point of view is the choir which has splendid paintings and a Baroque altar. The origins of this church date back to the fourteenth century, although it was later modified in the Baroque era. Inside it houses the painting by Giuseppe Ribera depicting the martyrdom of St. Bartholomew and a large canvas that reproduces moments from the life of St. Augustine. The neoclassical layout has a single rectangular hall with barrel vaulted with lunettes, on which decorated panels can be appreciated. It has side altars slightly embedded in the wall and two small portals in polychrome </a:t>
            </a:r>
            <a:r>
              <a:rPr lang="en-US" dirty="0" err="1">
                <a:latin typeface="Verdana" panose="020B0604030504040204" pitchFamily="34" charset="0"/>
                <a:ea typeface="Verdana" panose="020B0604030504040204" pitchFamily="34" charset="0"/>
              </a:rPr>
              <a:t>marble.Adjacent</a:t>
            </a:r>
            <a:r>
              <a:rPr lang="en-US" dirty="0">
                <a:latin typeface="Verdana" panose="020B0604030504040204" pitchFamily="34" charset="0"/>
                <a:ea typeface="Verdana" panose="020B0604030504040204" pitchFamily="34" charset="0"/>
              </a:rPr>
              <a:t> to the church is the oratory of </a:t>
            </a:r>
            <a:r>
              <a:rPr lang="en-US" dirty="0" err="1">
                <a:latin typeface="Verdana" panose="020B0604030504040204" pitchFamily="34" charset="0"/>
                <a:ea typeface="Verdana" panose="020B0604030504040204" pitchFamily="34" charset="0"/>
              </a:rPr>
              <a:t>Sant’Agostino</a:t>
            </a:r>
            <a:r>
              <a:rPr lang="en-US" dirty="0">
                <a:latin typeface="Verdana" panose="020B0604030504040204" pitchFamily="34" charset="0"/>
                <a:ea typeface="Verdana" panose="020B0604030504040204" pitchFamily="34" charset="0"/>
              </a:rPr>
              <a:t>, a room whose walls are entirely covered with frescoes, stuccos, paintings and wood painted by the </a:t>
            </a:r>
            <a:r>
              <a:rPr lang="en-US" dirty="0" err="1">
                <a:latin typeface="Verdana" panose="020B0604030504040204" pitchFamily="34" charset="0"/>
                <a:ea typeface="Verdana" panose="020B0604030504040204" pitchFamily="34" charset="0"/>
              </a:rPr>
              <a:t>Corleonese</a:t>
            </a:r>
            <a:r>
              <a:rPr lang="en-US" dirty="0">
                <a:latin typeface="Verdana" panose="020B0604030504040204" pitchFamily="34" charset="0"/>
                <a:ea typeface="Verdana" panose="020B0604030504040204" pitchFamily="34" charset="0"/>
              </a:rPr>
              <a:t> Santo </a:t>
            </a:r>
            <a:r>
              <a:rPr lang="en-US" dirty="0" err="1">
                <a:latin typeface="Verdana" panose="020B0604030504040204" pitchFamily="34" charset="0"/>
                <a:ea typeface="Verdana" panose="020B0604030504040204" pitchFamily="34" charset="0"/>
              </a:rPr>
              <a:t>Governali</a:t>
            </a:r>
            <a:r>
              <a:rPr lang="en-US" dirty="0">
                <a:latin typeface="Verdana" panose="020B0604030504040204" pitchFamily="34" charset="0"/>
                <a:ea typeface="Verdana" panose="020B0604030504040204" pitchFamily="34" charset="0"/>
              </a:rPr>
              <a:t>.</a:t>
            </a:r>
            <a:endParaRPr lang="it-IT" dirty="0">
              <a:latin typeface="Verdana" panose="020B0604030504040204" pitchFamily="34" charset="0"/>
              <a:ea typeface="Verdana" panose="020B0604030504040204" pitchFamily="34" charset="0"/>
            </a:endParaRPr>
          </a:p>
        </p:txBody>
      </p:sp>
      <p:pic>
        <p:nvPicPr>
          <p:cNvPr id="9" name="Immagine 8">
            <a:extLst>
              <a:ext uri="{FF2B5EF4-FFF2-40B4-BE49-F238E27FC236}">
                <a16:creationId xmlns:a16="http://schemas.microsoft.com/office/drawing/2014/main" id="{40384DF1-2692-4136-A417-924C8D035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2033" y="3419577"/>
            <a:ext cx="2936953" cy="2211219"/>
          </a:xfrm>
          <a:prstGeom prst="rect">
            <a:avLst/>
          </a:prstGeom>
          <a:ln w="28575">
            <a:solidFill>
              <a:schemeClr val="tx1"/>
            </a:solidFill>
          </a:ln>
        </p:spPr>
      </p:pic>
      <p:pic>
        <p:nvPicPr>
          <p:cNvPr id="13" name="Immagine 12">
            <a:extLst>
              <a:ext uri="{FF2B5EF4-FFF2-40B4-BE49-F238E27FC236}">
                <a16:creationId xmlns:a16="http://schemas.microsoft.com/office/drawing/2014/main" id="{2F19BF78-C525-4FBB-84C7-3E5B9387FD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2033" y="894373"/>
            <a:ext cx="2936952" cy="1947327"/>
          </a:xfrm>
          <a:prstGeom prst="rect">
            <a:avLst/>
          </a:prstGeom>
          <a:ln w="28575">
            <a:solidFill>
              <a:schemeClr val="tx1"/>
            </a:solidFill>
          </a:ln>
        </p:spPr>
      </p:pic>
      <p:sp>
        <p:nvSpPr>
          <p:cNvPr id="14" name="Rettangolo 13">
            <a:extLst>
              <a:ext uri="{FF2B5EF4-FFF2-40B4-BE49-F238E27FC236}">
                <a16:creationId xmlns:a16="http://schemas.microsoft.com/office/drawing/2014/main" id="{7A076DCE-55EC-4086-9BDE-F7DD61FDFDE1}"/>
              </a:ext>
            </a:extLst>
          </p:cNvPr>
          <p:cNvSpPr/>
          <p:nvPr/>
        </p:nvSpPr>
        <p:spPr>
          <a:xfrm>
            <a:off x="651219" y="210716"/>
            <a:ext cx="4580100" cy="369332"/>
          </a:xfrm>
          <a:prstGeom prst="rect">
            <a:avLst/>
          </a:prstGeom>
        </p:spPr>
        <p:txBody>
          <a:bodyPr wrap="none">
            <a:spAutoFit/>
          </a:bodyPr>
          <a:lstStyle/>
          <a:p>
            <a:r>
              <a:rPr lang="en-US" b="1" dirty="0">
                <a:latin typeface="Verdana" panose="020B0604030504040204" pitchFamily="34" charset="0"/>
                <a:ea typeface="Verdana" panose="020B0604030504040204" pitchFamily="34" charset="0"/>
              </a:rPr>
              <a:t>      CHURCH OF SANT’AGOSTINO </a:t>
            </a:r>
            <a:endParaRPr lang="it-IT"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09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4">
                <a:lumMod val="45000"/>
                <a:lumOff val="55000"/>
              </a:schemeClr>
            </a:gs>
            <a:gs pos="83000">
              <a:schemeClr val="accent4">
                <a:lumMod val="45000"/>
                <a:lumOff val="55000"/>
              </a:schemeClr>
            </a:gs>
            <a:gs pos="100000">
              <a:schemeClr val="accent4">
                <a:lumMod val="30000"/>
                <a:lumOff val="70000"/>
              </a:schemeClr>
            </a:gs>
          </a:gsLst>
          <a:lin ang="0" scaled="1"/>
        </a:gra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E09A0798-83E3-4817-BF51-C62742CCE4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0115" y="1043724"/>
            <a:ext cx="2777045" cy="2072103"/>
          </a:xfrm>
          <a:prstGeom prst="rect">
            <a:avLst/>
          </a:prstGeom>
          <a:ln w="28575">
            <a:solidFill>
              <a:schemeClr val="tx1"/>
            </a:solidFill>
          </a:ln>
        </p:spPr>
      </p:pic>
      <p:pic>
        <p:nvPicPr>
          <p:cNvPr id="7" name="Immagine 6">
            <a:extLst>
              <a:ext uri="{FF2B5EF4-FFF2-40B4-BE49-F238E27FC236}">
                <a16:creationId xmlns:a16="http://schemas.microsoft.com/office/drawing/2014/main" id="{1D8DD4D8-154E-4EA9-AC64-C2EF66EFAE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787" y="3544736"/>
            <a:ext cx="3950533" cy="2619375"/>
          </a:xfrm>
          <a:prstGeom prst="rect">
            <a:avLst/>
          </a:prstGeom>
          <a:ln w="28575">
            <a:solidFill>
              <a:schemeClr val="tx1"/>
            </a:solidFill>
          </a:ln>
        </p:spPr>
      </p:pic>
      <p:sp>
        <p:nvSpPr>
          <p:cNvPr id="9" name="Rettangolo 8">
            <a:extLst>
              <a:ext uri="{FF2B5EF4-FFF2-40B4-BE49-F238E27FC236}">
                <a16:creationId xmlns:a16="http://schemas.microsoft.com/office/drawing/2014/main" id="{0F45F786-6DB2-484A-AFC7-C7B500196D3A}"/>
              </a:ext>
            </a:extLst>
          </p:cNvPr>
          <p:cNvSpPr/>
          <p:nvPr/>
        </p:nvSpPr>
        <p:spPr>
          <a:xfrm>
            <a:off x="6096000" y="808799"/>
            <a:ext cx="5770743" cy="5016758"/>
          </a:xfrm>
          <a:prstGeom prst="rect">
            <a:avLst/>
          </a:prstGeom>
        </p:spPr>
        <p:txBody>
          <a:bodyPr wrap="square">
            <a:spAutoFit/>
          </a:bodyPr>
          <a:lstStyle/>
          <a:p>
            <a:pPr algn="just"/>
            <a:r>
              <a:rPr lang="en-US" sz="1600" dirty="0">
                <a:latin typeface="Verdana" panose="020B0604030504040204" pitchFamily="34" charset="0"/>
                <a:ea typeface="Verdana" panose="020B0604030504040204" pitchFamily="34" charset="0"/>
              </a:rPr>
              <a:t>The </a:t>
            </a:r>
            <a:r>
              <a:rPr lang="en-US" sz="1600" b="1" dirty="0">
                <a:latin typeface="Verdana" panose="020B0604030504040204" pitchFamily="34" charset="0"/>
                <a:ea typeface="Verdana" panose="020B0604030504040204" pitchFamily="34" charset="0"/>
              </a:rPr>
              <a:t>cathedral </a:t>
            </a:r>
            <a:r>
              <a:rPr lang="en-US" sz="1600" dirty="0">
                <a:latin typeface="Verdana" panose="020B0604030504040204" pitchFamily="34" charset="0"/>
                <a:ea typeface="Verdana" panose="020B0604030504040204" pitchFamily="34" charset="0"/>
              </a:rPr>
              <a:t>of </a:t>
            </a:r>
            <a:r>
              <a:rPr lang="en-US" sz="1600" b="1" dirty="0">
                <a:latin typeface="Verdana" panose="020B0604030504040204" pitchFamily="34" charset="0"/>
                <a:ea typeface="Verdana" panose="020B0604030504040204" pitchFamily="34" charset="0"/>
              </a:rPr>
              <a:t>Corleone</a:t>
            </a:r>
            <a:r>
              <a:rPr lang="en-US" sz="1600" dirty="0">
                <a:latin typeface="Verdana" panose="020B0604030504040204" pitchFamily="34" charset="0"/>
                <a:ea typeface="Verdana" panose="020B0604030504040204" pitchFamily="34" charset="0"/>
              </a:rPr>
              <a:t> is dedicated to the bishop of Tours, San Martino and its construction has gone through long and troubled events. In fact, the original medieval layout (13th century), completed in 1148, was replaced by the current neoclassical configuration, based on a project by the architect-priest Antonio Romano (1786). It has a basilica layout with three naves divided by pillars with centric arches, a semicircular apse and a drum dome with windows at the graft of the transept with the central nave. In the side aisles there are five chapels on each side, adorned with paintings and sculptures of a certain value. Furthermore, a real heritage of art is preserved in the </a:t>
            </a:r>
            <a:r>
              <a:rPr lang="en-US" sz="1600" dirty="0" err="1">
                <a:latin typeface="Verdana" panose="020B0604030504040204" pitchFamily="34" charset="0"/>
                <a:ea typeface="Verdana" panose="020B0604030504040204" pitchFamily="34" charset="0"/>
              </a:rPr>
              <a:t>sacristy.Also</a:t>
            </a:r>
            <a:r>
              <a:rPr lang="en-US" sz="1600" dirty="0">
                <a:latin typeface="Verdana" panose="020B0604030504040204" pitchFamily="34" charset="0"/>
                <a:ea typeface="Verdana" panose="020B0604030504040204" pitchFamily="34" charset="0"/>
              </a:rPr>
              <a:t> noteworthy are some frontals (in the presbytery), with gold and silver embroidery and applications of pearls on red velvet, the work of the female monastic circles of the city (Benedictine, 17th-19th centuries). Finally, in the choir, you can admire over a rich collection of sacred vestments, numerous works by Fra Felice da Sambuca.</a:t>
            </a:r>
            <a:endParaRPr lang="it-IT" sz="1600" dirty="0">
              <a:latin typeface="Verdana" panose="020B0604030504040204" pitchFamily="34" charset="0"/>
              <a:ea typeface="Verdana" panose="020B0604030504040204" pitchFamily="34" charset="0"/>
            </a:endParaRPr>
          </a:p>
        </p:txBody>
      </p:sp>
      <p:pic>
        <p:nvPicPr>
          <p:cNvPr id="11" name="Immagine 10">
            <a:extLst>
              <a:ext uri="{FF2B5EF4-FFF2-40B4-BE49-F238E27FC236}">
                <a16:creationId xmlns:a16="http://schemas.microsoft.com/office/drawing/2014/main" id="{F19076D9-4FA9-4392-8D1B-4CEFC5ECBA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6762" y="846289"/>
            <a:ext cx="1847850" cy="2466975"/>
          </a:xfrm>
          <a:prstGeom prst="rect">
            <a:avLst/>
          </a:prstGeom>
          <a:ln w="28575">
            <a:solidFill>
              <a:schemeClr val="tx1"/>
            </a:solidFill>
          </a:ln>
        </p:spPr>
      </p:pic>
      <p:sp>
        <p:nvSpPr>
          <p:cNvPr id="12" name="CasellaDiTesto 11">
            <a:extLst>
              <a:ext uri="{FF2B5EF4-FFF2-40B4-BE49-F238E27FC236}">
                <a16:creationId xmlns:a16="http://schemas.microsoft.com/office/drawing/2014/main" id="{2C12066E-C5AC-41BB-BED9-93FC0BF1C4E0}"/>
              </a:ext>
            </a:extLst>
          </p:cNvPr>
          <p:cNvSpPr txBox="1"/>
          <p:nvPr/>
        </p:nvSpPr>
        <p:spPr>
          <a:xfrm flipH="1">
            <a:off x="759346" y="232714"/>
            <a:ext cx="3950531" cy="369332"/>
          </a:xfrm>
          <a:prstGeom prst="rect">
            <a:avLst/>
          </a:prstGeom>
          <a:noFill/>
        </p:spPr>
        <p:txBody>
          <a:bodyPr wrap="square" rtlCol="0">
            <a:spAutoFit/>
          </a:bodyPr>
          <a:lstStyle/>
          <a:p>
            <a:r>
              <a:rPr lang="en-US" b="1" dirty="0">
                <a:latin typeface="Verdana" panose="020B0604030504040204" pitchFamily="34" charset="0"/>
                <a:ea typeface="Verdana" panose="020B0604030504040204" pitchFamily="34" charset="0"/>
              </a:rPr>
              <a:t>THE MOTHER CHURCH</a:t>
            </a:r>
            <a:endParaRPr lang="it-IT" dirty="0"/>
          </a:p>
        </p:txBody>
      </p:sp>
    </p:spTree>
    <p:extLst>
      <p:ext uri="{BB962C8B-B14F-4D97-AF65-F5344CB8AC3E}">
        <p14:creationId xmlns:p14="http://schemas.microsoft.com/office/powerpoint/2010/main" val="47042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BF9FF9"/>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F8686B7-CD05-4DB5-89CA-0B931C9A41BD}"/>
              </a:ext>
            </a:extLst>
          </p:cNvPr>
          <p:cNvSpPr>
            <a:spLocks noGrp="1" noChangeArrowheads="1"/>
          </p:cNvSpPr>
          <p:nvPr>
            <p:ph type="title"/>
          </p:nvPr>
        </p:nvSpPr>
        <p:spPr bwMode="auto">
          <a:xfrm>
            <a:off x="4950345" y="1416818"/>
            <a:ext cx="6979244" cy="4021622"/>
          </a:xfrm>
          <a:prstGeom prst="rect">
            <a:avLst/>
          </a:prstGeom>
          <a:solidFill>
            <a:srgbClr val="BF9FF9"/>
          </a:solidFill>
          <a:ln>
            <a:noFill/>
          </a:ln>
          <a:effectLs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The </a:t>
            </a:r>
            <a:r>
              <a:rPr kumimoji="0" lang="it-IT" altLang="it-IT" sz="1600" b="1"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Civic</a:t>
            </a:r>
            <a:r>
              <a:rPr kumimoji="0" lang="it-IT" altLang="it-IT" sz="1600" b="1"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Museum of Corleone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located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historic</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center of the town, in a building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owned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by the </a:t>
            </a:r>
            <a:r>
              <a:rPr lang="it-IT" altLang="it-IT" sz="1600" dirty="0">
                <a:solidFill>
                  <a:srgbClr val="202124"/>
                </a:solidFill>
                <a:latin typeface="Verdana" panose="020B0604030504040204" pitchFamily="34" charset="0"/>
                <a:ea typeface="Verdana" panose="020B0604030504040204" pitchFamily="34" charset="0"/>
              </a:rPr>
              <a:t>Provenzano family.</a:t>
            </a:r>
            <a:br>
              <a:rPr lang="it-IT" altLang="it-IT" sz="1600" dirty="0">
                <a:solidFill>
                  <a:srgbClr val="202124"/>
                </a:solidFill>
                <a:latin typeface="Verdana" panose="020B0604030504040204" pitchFamily="34" charset="0"/>
                <a:ea typeface="Verdana" panose="020B0604030504040204" pitchFamily="34" charset="0"/>
              </a:rPr>
            </a:b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The building,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dating</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back to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mid-nineteenth</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century</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has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decorations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made with stucco and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paintings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flooring</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majolica</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museum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named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after</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Corleonese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futurist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painter</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Pippo Rizzo (1897 - 1964).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eight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rooms of the museum house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various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types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finds</a:t>
            </a:r>
            <a:r>
              <a:rPr lang="it-IT" altLang="it-IT" sz="1600" dirty="0">
                <a:solidFill>
                  <a:srgbClr val="202124"/>
                </a:solidFill>
                <a:latin typeface="Verdana" panose="020B0604030504040204" pitchFamily="34" charset="0"/>
                <a:ea typeface="Verdana" panose="020B0604030504040204" pitchFamily="34" charset="0"/>
              </a:rPr>
              <a:t>. </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archaeological</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collection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includes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objects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found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archaeological</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site on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Old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Mountain,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belong</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different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eras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Paleolithic</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Mesolithic</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Neolithic</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Bronze</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Age,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Iron</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Age,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Classical</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Greek</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period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Hellenistic</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Roman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period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Medieval</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period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Among</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most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interesting</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objects,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only</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Roman milestone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found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Sicily</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attests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LVII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miles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that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separated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Agrigento</a:t>
            </a:r>
            <a:r>
              <a:rPr lang="it-IT" altLang="it-IT" sz="1600" dirty="0">
                <a:solidFill>
                  <a:srgbClr val="202124"/>
                </a:solidFill>
                <a:latin typeface="Verdana" panose="020B0604030504040204" pitchFamily="34" charset="0"/>
                <a:ea typeface="Verdana" panose="020B0604030504040204" pitchFamily="34" charset="0"/>
              </a:rPr>
              <a:t> </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from the site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where</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was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located</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a:t>
            </a:r>
            <a:b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b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epigraph</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"Aurelio Cotta Console"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traces</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6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piece</a:t>
            </a:r>
            <a:r>
              <a:rPr kumimoji="0" lang="it-IT" altLang="it-IT" sz="16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back to 252 b.C. </a:t>
            </a:r>
            <a:r>
              <a:rPr kumimoji="0" lang="it-IT" altLang="it-IT" sz="2100" b="0" i="0" u="none" strike="noStrike" cap="none" normalizeH="0" baseline="0" dirty="0">
                <a:ln>
                  <a:noFill/>
                </a:ln>
                <a:solidFill>
                  <a:srgbClr val="202124"/>
                </a:solidFill>
                <a:effectLst/>
                <a:latin typeface="inherit"/>
              </a:rPr>
              <a:t>. </a:t>
            </a:r>
            <a:br>
              <a:rPr kumimoji="0" lang="it-IT" altLang="it-IT" sz="2100" b="0" i="0" u="none" strike="noStrike" cap="none" normalizeH="0" baseline="0" dirty="0">
                <a:ln>
                  <a:noFill/>
                </a:ln>
                <a:solidFill>
                  <a:srgbClr val="202124"/>
                </a:solidFill>
                <a:effectLst/>
                <a:latin typeface="inherit"/>
              </a:rPr>
            </a:b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pic>
        <p:nvPicPr>
          <p:cNvPr id="3" name="Immagine 2">
            <a:extLst>
              <a:ext uri="{FF2B5EF4-FFF2-40B4-BE49-F238E27FC236}">
                <a16:creationId xmlns:a16="http://schemas.microsoft.com/office/drawing/2014/main" id="{E796FE1E-47F3-4262-83B6-7FE8991955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454" y="3634648"/>
            <a:ext cx="2321200" cy="3098922"/>
          </a:xfrm>
          <a:prstGeom prst="rect">
            <a:avLst/>
          </a:prstGeom>
          <a:ln w="28575">
            <a:solidFill>
              <a:schemeClr val="tx1"/>
            </a:solidFill>
          </a:ln>
        </p:spPr>
      </p:pic>
      <p:pic>
        <p:nvPicPr>
          <p:cNvPr id="5" name="Immagine 4">
            <a:extLst>
              <a:ext uri="{FF2B5EF4-FFF2-40B4-BE49-F238E27FC236}">
                <a16:creationId xmlns:a16="http://schemas.microsoft.com/office/drawing/2014/main" id="{A84DBECC-2B85-4ACA-A278-267281EEB9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384" y="1041600"/>
            <a:ext cx="3587623" cy="2387400"/>
          </a:xfrm>
          <a:prstGeom prst="rect">
            <a:avLst/>
          </a:prstGeom>
          <a:ln w="28575">
            <a:solidFill>
              <a:schemeClr val="tx1"/>
            </a:solidFill>
          </a:ln>
        </p:spPr>
      </p:pic>
      <p:sp>
        <p:nvSpPr>
          <p:cNvPr id="4" name="CasellaDiTesto 3">
            <a:extLst>
              <a:ext uri="{FF2B5EF4-FFF2-40B4-BE49-F238E27FC236}">
                <a16:creationId xmlns:a16="http://schemas.microsoft.com/office/drawing/2014/main" id="{7686F6EE-57E5-4AF1-B226-4D0254AF54B9}"/>
              </a:ext>
            </a:extLst>
          </p:cNvPr>
          <p:cNvSpPr txBox="1"/>
          <p:nvPr/>
        </p:nvSpPr>
        <p:spPr>
          <a:xfrm>
            <a:off x="428262" y="466620"/>
            <a:ext cx="5127585" cy="369332"/>
          </a:xfrm>
          <a:prstGeom prst="rect">
            <a:avLst/>
          </a:prstGeom>
          <a:noFill/>
        </p:spPr>
        <p:txBody>
          <a:bodyPr wrap="square" rtlCol="0">
            <a:spAutoFit/>
          </a:bodyPr>
          <a:lstStyle/>
          <a:p>
            <a:r>
              <a:rPr lang="it-IT" b="1" dirty="0">
                <a:latin typeface="Verdana" panose="020B0604030504040204" pitchFamily="34" charset="0"/>
                <a:ea typeface="Verdana" panose="020B0604030504040204" pitchFamily="34" charset="0"/>
              </a:rPr>
              <a:t>THE CIVIC MUSEUM OF CORLEONE </a:t>
            </a:r>
          </a:p>
        </p:txBody>
      </p:sp>
    </p:spTree>
    <p:extLst>
      <p:ext uri="{BB962C8B-B14F-4D97-AF65-F5344CB8AC3E}">
        <p14:creationId xmlns:p14="http://schemas.microsoft.com/office/powerpoint/2010/main" val="3519441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D391838B-3330-4383-81A8-4040BA377342}"/>
              </a:ext>
            </a:extLst>
          </p:cNvPr>
          <p:cNvSpPr>
            <a:spLocks noChangeArrowheads="1"/>
          </p:cNvSpPr>
          <p:nvPr/>
        </p:nvSpPr>
        <p:spPr bwMode="auto">
          <a:xfrm>
            <a:off x="303068" y="340205"/>
            <a:ext cx="2772792" cy="3421458"/>
          </a:xfrm>
          <a:prstGeom prst="rect">
            <a:avLst/>
          </a:prstGeom>
          <a:solidFill>
            <a:schemeClr val="accent6">
              <a:lumMod val="75000"/>
            </a:schemeClr>
          </a:solidFill>
          <a:ln>
            <a:noFill/>
          </a:ln>
          <a:effec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Rocca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Busambra</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(1915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meters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imposing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limestone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massif</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overlooks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huge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green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expanse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full of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valleys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streams in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countless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animal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plant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species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live. From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extremity</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possible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admire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entire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wooded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area,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now</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nature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reserve</a:t>
            </a:r>
            <a:r>
              <a:rPr lang="it-IT" altLang="it-IT" sz="1400" dirty="0">
                <a:solidFill>
                  <a:srgbClr val="202124"/>
                </a:solidFill>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splendid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landscape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bewitched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Ferdinand IV of Bourbon. 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chose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territory</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use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royal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hunting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reserve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main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passion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a:t>
            </a:r>
            <a:r>
              <a:rPr kumimoji="0" lang="it-IT" altLang="it-IT"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p:txBody>
      </p:sp>
      <p:sp>
        <p:nvSpPr>
          <p:cNvPr id="4" name="Rectangle 2">
            <a:extLst>
              <a:ext uri="{FF2B5EF4-FFF2-40B4-BE49-F238E27FC236}">
                <a16:creationId xmlns:a16="http://schemas.microsoft.com/office/drawing/2014/main" id="{09C1FD84-EABD-4C62-B279-AB9D75F40557}"/>
              </a:ext>
            </a:extLst>
          </p:cNvPr>
          <p:cNvSpPr>
            <a:spLocks noChangeArrowheads="1"/>
          </p:cNvSpPr>
          <p:nvPr/>
        </p:nvSpPr>
        <p:spPr bwMode="auto">
          <a:xfrm>
            <a:off x="8398275" y="317888"/>
            <a:ext cx="3379433" cy="6222224"/>
          </a:xfrm>
          <a:prstGeom prst="rect">
            <a:avLst/>
          </a:prstGeom>
          <a:solidFill>
            <a:schemeClr val="accent6">
              <a:lumMod val="75000"/>
            </a:schemeClr>
          </a:solidFill>
          <a:ln>
            <a:noFill/>
          </a:ln>
          <a:effec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king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had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palace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designed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built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serve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residence.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works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for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construction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began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1802 and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lasted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until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1807. Of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neoclassical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style,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palace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with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rectangular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plan,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consists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basement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cellar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time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used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food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reserve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with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ground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floor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a first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floor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the front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elevation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there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main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entrance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was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used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by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king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enter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residence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directly</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with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carriage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left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the building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entrance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for the servants; on the right,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however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entrance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royal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chapel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still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used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today).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main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floor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top of a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staircase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made of red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marble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from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local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quarries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(Scalilli)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along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possible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admire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two</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reliefs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sandstone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representing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Bourbon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eagles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with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royal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coat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arms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From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here</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starts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long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corridor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royal</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apartment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lodgings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for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nobles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follow one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another</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that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king</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hosted on the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occasion</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parties and hunting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trips</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that</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he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himself</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meticulously</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sz="1400"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organized</a:t>
            </a:r>
            <a:r>
              <a:rPr kumimoji="0" lang="it-IT" altLang="it-IT" sz="1400"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a:t>
            </a:r>
            <a:endParaRPr kumimoji="0" lang="it-IT" altLang="it-IT" sz="16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p:txBody>
      </p:sp>
      <p:pic>
        <p:nvPicPr>
          <p:cNvPr id="6" name="Immagine 5">
            <a:extLst>
              <a:ext uri="{FF2B5EF4-FFF2-40B4-BE49-F238E27FC236}">
                <a16:creationId xmlns:a16="http://schemas.microsoft.com/office/drawing/2014/main" id="{8190B66C-2F7E-455C-ABAE-52DBC7A3A5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1887" y="1305420"/>
            <a:ext cx="2143125" cy="2143125"/>
          </a:xfrm>
          <a:prstGeom prst="rect">
            <a:avLst/>
          </a:prstGeom>
          <a:ln w="34925">
            <a:solidFill>
              <a:schemeClr val="tx1"/>
            </a:solidFill>
          </a:ln>
        </p:spPr>
      </p:pic>
      <p:pic>
        <p:nvPicPr>
          <p:cNvPr id="8" name="Immagine 7">
            <a:extLst>
              <a:ext uri="{FF2B5EF4-FFF2-40B4-BE49-F238E27FC236}">
                <a16:creationId xmlns:a16="http://schemas.microsoft.com/office/drawing/2014/main" id="{D0B84D4D-FB92-4A0E-B57A-D0950CB777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2560" y="3761663"/>
            <a:ext cx="2619375" cy="1743075"/>
          </a:xfrm>
          <a:prstGeom prst="rect">
            <a:avLst/>
          </a:prstGeom>
          <a:ln w="34925">
            <a:solidFill>
              <a:schemeClr val="tx1"/>
            </a:solidFill>
          </a:ln>
        </p:spPr>
      </p:pic>
      <p:pic>
        <p:nvPicPr>
          <p:cNvPr id="10" name="Immagine 9">
            <a:extLst>
              <a:ext uri="{FF2B5EF4-FFF2-40B4-BE49-F238E27FC236}">
                <a16:creationId xmlns:a16="http://schemas.microsoft.com/office/drawing/2014/main" id="{BBA335DE-E0C7-4E4A-B250-12CC094AD8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1795" y="1543324"/>
            <a:ext cx="2619375" cy="1743075"/>
          </a:xfrm>
          <a:prstGeom prst="rect">
            <a:avLst/>
          </a:prstGeom>
          <a:ln w="34925">
            <a:solidFill>
              <a:schemeClr val="tx1"/>
            </a:solidFill>
          </a:ln>
        </p:spPr>
      </p:pic>
      <p:pic>
        <p:nvPicPr>
          <p:cNvPr id="12" name="Immagine 11">
            <a:extLst>
              <a:ext uri="{FF2B5EF4-FFF2-40B4-BE49-F238E27FC236}">
                <a16:creationId xmlns:a16="http://schemas.microsoft.com/office/drawing/2014/main" id="{134D0787-8D7B-4B09-97D2-C5EA815A15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1415" y="4133580"/>
            <a:ext cx="3696208" cy="1762807"/>
          </a:xfrm>
          <a:prstGeom prst="rect">
            <a:avLst/>
          </a:prstGeom>
          <a:ln w="34925">
            <a:solidFill>
              <a:schemeClr val="tx1"/>
            </a:solidFill>
          </a:ln>
        </p:spPr>
      </p:pic>
      <p:sp>
        <p:nvSpPr>
          <p:cNvPr id="15" name="CasellaDiTesto 14">
            <a:extLst>
              <a:ext uri="{FF2B5EF4-FFF2-40B4-BE49-F238E27FC236}">
                <a16:creationId xmlns:a16="http://schemas.microsoft.com/office/drawing/2014/main" id="{C0B16767-B48C-45B5-BA00-D63C6E22A903}"/>
              </a:ext>
            </a:extLst>
          </p:cNvPr>
          <p:cNvSpPr txBox="1"/>
          <p:nvPr/>
        </p:nvSpPr>
        <p:spPr>
          <a:xfrm>
            <a:off x="3379030" y="491602"/>
            <a:ext cx="4873840" cy="338554"/>
          </a:xfrm>
          <a:prstGeom prst="rect">
            <a:avLst/>
          </a:prstGeom>
          <a:noFill/>
        </p:spPr>
        <p:txBody>
          <a:bodyPr wrap="square" rtlCol="0">
            <a:spAutoFit/>
          </a:bodyPr>
          <a:lstStyle/>
          <a:p>
            <a:r>
              <a:rPr lang="it-IT" sz="1600" b="1" dirty="0">
                <a:latin typeface="Verdana" panose="020B0604030504040204" pitchFamily="34" charset="0"/>
                <a:ea typeface="Verdana" panose="020B0604030504040204" pitchFamily="34" charset="0"/>
              </a:rPr>
              <a:t>FICUZZA AND THE KING FERDINAND IV </a:t>
            </a:r>
          </a:p>
        </p:txBody>
      </p:sp>
    </p:spTree>
    <p:extLst>
      <p:ext uri="{BB962C8B-B14F-4D97-AF65-F5344CB8AC3E}">
        <p14:creationId xmlns:p14="http://schemas.microsoft.com/office/powerpoint/2010/main" val="3616006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F611490-F52E-4E96-BFA3-BB59E0D6563E}"/>
              </a:ext>
            </a:extLst>
          </p:cNvPr>
          <p:cNvSpPr txBox="1"/>
          <p:nvPr/>
        </p:nvSpPr>
        <p:spPr>
          <a:xfrm>
            <a:off x="461913" y="490194"/>
            <a:ext cx="2601798" cy="461665"/>
          </a:xfrm>
          <a:prstGeom prst="rect">
            <a:avLst/>
          </a:prstGeom>
          <a:noFill/>
        </p:spPr>
        <p:txBody>
          <a:bodyPr wrap="square" rtlCol="0">
            <a:spAutoFit/>
          </a:bodyPr>
          <a:lstStyle/>
          <a:p>
            <a:r>
              <a:rPr lang="it-IT" sz="2400" b="1" dirty="0">
                <a:latin typeface="Verdana" panose="020B0604030504040204" pitchFamily="34" charset="0"/>
                <a:ea typeface="Verdana" panose="020B0604030504040204" pitchFamily="34" charset="0"/>
              </a:rPr>
              <a:t>TRADITIONS</a:t>
            </a:r>
          </a:p>
        </p:txBody>
      </p:sp>
      <p:pic>
        <p:nvPicPr>
          <p:cNvPr id="2050" name="Picture 2" descr="Città Nuove Corleone: La tavolata di San Giuseppe nelle foto di Mario Cuccia">
            <a:extLst>
              <a:ext uri="{FF2B5EF4-FFF2-40B4-BE49-F238E27FC236}">
                <a16:creationId xmlns:a16="http://schemas.microsoft.com/office/drawing/2014/main" id="{D79CEA20-2FB8-48A9-AF4E-5691C80A1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4183" y="4915156"/>
            <a:ext cx="2619375" cy="174307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Corleone, il borgo magico di Natale. Feste e antiche tradizioni – Visit  Corleone">
            <a:extLst>
              <a:ext uri="{FF2B5EF4-FFF2-40B4-BE49-F238E27FC236}">
                <a16:creationId xmlns:a16="http://schemas.microsoft.com/office/drawing/2014/main" id="{28CD6EA4-3CD9-4FFF-9FC3-372D6A5BF0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9136" y="2635455"/>
            <a:ext cx="3244738" cy="2105009"/>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4" name="Picture 6" descr="SicilyTrip - The best way to Sicily">
            <a:extLst>
              <a:ext uri="{FF2B5EF4-FFF2-40B4-BE49-F238E27FC236}">
                <a16:creationId xmlns:a16="http://schemas.microsoft.com/office/drawing/2014/main" id="{71E4B01D-4A7B-49A4-AFB0-2C3FAE37F0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630" y="1784169"/>
            <a:ext cx="3074364" cy="2045849"/>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56" name="Picture 8" descr="Venerdì Santo a Corleone – MARIO CUCCIA">
            <a:extLst>
              <a:ext uri="{FF2B5EF4-FFF2-40B4-BE49-F238E27FC236}">
                <a16:creationId xmlns:a16="http://schemas.microsoft.com/office/drawing/2014/main" id="{3E6ECA57-CAB8-43EB-A4AB-565DF4D478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1968" y="4095915"/>
            <a:ext cx="3333232" cy="2238375"/>
          </a:xfrm>
          <a:prstGeom prst="rect">
            <a:avLst/>
          </a:prstGeom>
          <a:noFill/>
          <a:ln w="19050" cmpd="sng">
            <a:noFill/>
          </a:ln>
          <a:extLst>
            <a:ext uri="{909E8E84-426E-40DD-AFC4-6F175D3DCCD1}">
              <a14:hiddenFill xmlns:a14="http://schemas.microsoft.com/office/drawing/2010/main">
                <a:solidFill>
                  <a:srgbClr val="FFFFFF"/>
                </a:solidFill>
              </a14:hiddenFill>
            </a:ext>
          </a:extLst>
        </p:spPr>
      </p:pic>
      <p:pic>
        <p:nvPicPr>
          <p:cNvPr id="2060" name="Picture 12" descr="Carnevale - I Riavulicchi di Corleone - Corleone | Guida Sicilia">
            <a:extLst>
              <a:ext uri="{FF2B5EF4-FFF2-40B4-BE49-F238E27FC236}">
                <a16:creationId xmlns:a16="http://schemas.microsoft.com/office/drawing/2014/main" id="{E8C64F50-BBC7-4EE1-A7F4-C948BD2E8F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40533" y="755788"/>
            <a:ext cx="2686050" cy="170497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62" name="Picture 14" descr="Città Nuove Corleone: Leone Luca di Corleone, vissuto tra il IX-X secolo,  patrono di Corleone e di Vibo Valentia">
            <a:extLst>
              <a:ext uri="{FF2B5EF4-FFF2-40B4-BE49-F238E27FC236}">
                <a16:creationId xmlns:a16="http://schemas.microsoft.com/office/drawing/2014/main" id="{A1DB7921-AA0F-4ABC-94D9-CEB523FF0B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26459" y="523710"/>
            <a:ext cx="2539911" cy="3020768"/>
          </a:xfrm>
          <a:prstGeom prst="rect">
            <a:avLst/>
          </a:prstGeom>
          <a:noFill/>
          <a:ln w="22225">
            <a:solidFill>
              <a:schemeClr val="tx1"/>
            </a:solidFill>
          </a:ln>
          <a:extLst>
            <a:ext uri="{909E8E84-426E-40DD-AFC4-6F175D3DCCD1}">
              <a14:hiddenFill xmlns:a14="http://schemas.microsoft.com/office/drawing/2010/main">
                <a:solidFill>
                  <a:srgbClr val="FFFFFF"/>
                </a:solidFill>
              </a14:hiddenFill>
            </a:ext>
          </a:extLst>
        </p:spPr>
      </p:pic>
      <p:pic>
        <p:nvPicPr>
          <p:cNvPr id="2064" name="Picture 16" descr="A Corleone dal 24 al 27 maggio &quot;A Cursa ri Santu Luca&quot; [Il Programma] |  ilSicilia.it :ilSicilia.it">
            <a:extLst>
              <a:ext uri="{FF2B5EF4-FFF2-40B4-BE49-F238E27FC236}">
                <a16:creationId xmlns:a16="http://schemas.microsoft.com/office/drawing/2014/main" id="{DD08F916-93DB-40C7-8710-2427C86E995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5295" y="4018843"/>
            <a:ext cx="2299894" cy="252558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2066" name="Picture 18" descr="Corleone, il borgo magico di Natale. Feste e antiche tradizioni – Visit  Corleone">
            <a:extLst>
              <a:ext uri="{FF2B5EF4-FFF2-40B4-BE49-F238E27FC236}">
                <a16:creationId xmlns:a16="http://schemas.microsoft.com/office/drawing/2014/main" id="{33AF7774-CA89-4CAB-97F3-1A538C2CD13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07152" y="242633"/>
            <a:ext cx="2695575" cy="169545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8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8805B99F-7CC7-45FA-94E6-BC9AA68780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2900" y="1485418"/>
            <a:ext cx="4640580" cy="3314700"/>
          </a:xfrm>
          <a:prstGeom prst="rect">
            <a:avLst/>
          </a:prstGeom>
          <a:ln w="28575">
            <a:solidFill>
              <a:schemeClr val="tx1"/>
            </a:solidFill>
          </a:ln>
        </p:spPr>
      </p:pic>
      <p:pic>
        <p:nvPicPr>
          <p:cNvPr id="7" name="Immagine 6">
            <a:extLst>
              <a:ext uri="{FF2B5EF4-FFF2-40B4-BE49-F238E27FC236}">
                <a16:creationId xmlns:a16="http://schemas.microsoft.com/office/drawing/2014/main" id="{14A658BC-16F1-4FCF-99CE-B1D8FB1482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0368" y="1485418"/>
            <a:ext cx="2977144" cy="3153133"/>
          </a:xfrm>
          <a:prstGeom prst="rect">
            <a:avLst/>
          </a:prstGeom>
        </p:spPr>
      </p:pic>
      <p:sp>
        <p:nvSpPr>
          <p:cNvPr id="8" name="CasellaDiTesto 7">
            <a:extLst>
              <a:ext uri="{FF2B5EF4-FFF2-40B4-BE49-F238E27FC236}">
                <a16:creationId xmlns:a16="http://schemas.microsoft.com/office/drawing/2014/main" id="{27EBFACB-1566-48DF-A2F9-4519592DEED7}"/>
              </a:ext>
            </a:extLst>
          </p:cNvPr>
          <p:cNvSpPr txBox="1"/>
          <p:nvPr/>
        </p:nvSpPr>
        <p:spPr>
          <a:xfrm>
            <a:off x="5452378" y="393540"/>
            <a:ext cx="5597873" cy="461665"/>
          </a:xfrm>
          <a:prstGeom prst="rect">
            <a:avLst/>
          </a:prstGeom>
          <a:noFill/>
        </p:spPr>
        <p:txBody>
          <a:bodyPr wrap="square" rtlCol="0">
            <a:spAutoFit/>
          </a:bodyPr>
          <a:lstStyle/>
          <a:p>
            <a:r>
              <a:rPr lang="it-IT" sz="2400" b="1" dirty="0">
                <a:latin typeface="Verdana" panose="020B0604030504040204" pitchFamily="34" charset="0"/>
                <a:ea typeface="Verdana" panose="020B0604030504040204" pitchFamily="34" charset="0"/>
              </a:rPr>
              <a:t>CORLEONE, </a:t>
            </a:r>
            <a:r>
              <a:rPr lang="it-IT" sz="2400" b="1" dirty="0">
                <a:solidFill>
                  <a:srgbClr val="FF0000"/>
                </a:solidFill>
                <a:latin typeface="Verdana" panose="020B0604030504040204" pitchFamily="34" charset="0"/>
                <a:ea typeface="Verdana" panose="020B0604030504040204" pitchFamily="34" charset="0"/>
              </a:rPr>
              <a:t>ANIMOSA CIVITAS</a:t>
            </a:r>
          </a:p>
        </p:txBody>
      </p:sp>
    </p:spTree>
    <p:extLst>
      <p:ext uri="{BB962C8B-B14F-4D97-AF65-F5344CB8AC3E}">
        <p14:creationId xmlns:p14="http://schemas.microsoft.com/office/powerpoint/2010/main" val="247293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D56E8"/>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id="{09CE6C3E-1D0D-4497-9541-D12DCAF8D1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39020">
            <a:off x="8538216" y="364226"/>
            <a:ext cx="2772385" cy="2133436"/>
          </a:xfrm>
          <a:prstGeom prst="rect">
            <a:avLst/>
          </a:prstGeom>
          <a:ln w="28575">
            <a:solidFill>
              <a:schemeClr val="tx1"/>
            </a:solidFill>
          </a:ln>
        </p:spPr>
      </p:pic>
      <p:pic>
        <p:nvPicPr>
          <p:cNvPr id="12" name="Immagine 11">
            <a:extLst>
              <a:ext uri="{FF2B5EF4-FFF2-40B4-BE49-F238E27FC236}">
                <a16:creationId xmlns:a16="http://schemas.microsoft.com/office/drawing/2014/main" id="{BD4F771D-0CFE-46BA-874F-9A02447A0A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01988">
            <a:off x="6125075" y="877420"/>
            <a:ext cx="3046388" cy="1898629"/>
          </a:xfrm>
          <a:prstGeom prst="rect">
            <a:avLst/>
          </a:prstGeom>
          <a:ln w="28575">
            <a:solidFill>
              <a:schemeClr val="tx1"/>
            </a:solidFill>
          </a:ln>
        </p:spPr>
      </p:pic>
      <p:sp>
        <p:nvSpPr>
          <p:cNvPr id="15" name="CasellaDiTesto 14">
            <a:extLst>
              <a:ext uri="{FF2B5EF4-FFF2-40B4-BE49-F238E27FC236}">
                <a16:creationId xmlns:a16="http://schemas.microsoft.com/office/drawing/2014/main" id="{A1B6F0FB-764B-4DDF-A71B-4A4DB9F9E753}"/>
              </a:ext>
            </a:extLst>
          </p:cNvPr>
          <p:cNvSpPr txBox="1"/>
          <p:nvPr/>
        </p:nvSpPr>
        <p:spPr>
          <a:xfrm>
            <a:off x="216351" y="1285584"/>
            <a:ext cx="1725595" cy="3139321"/>
          </a:xfrm>
          <a:prstGeom prst="rect">
            <a:avLst/>
          </a:prstGeom>
          <a:noFill/>
        </p:spPr>
        <p:txBody>
          <a:bodyPr wrap="square" rtlCol="0">
            <a:spAutoFit/>
          </a:bodyPr>
          <a:lstStyle/>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NATURAL</a:t>
            </a:r>
          </a:p>
          <a:p>
            <a:pPr algn="ctr"/>
            <a:endPar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endParaRP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 AND </a:t>
            </a:r>
          </a:p>
          <a:p>
            <a:pPr algn="ctr"/>
            <a:endPar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endParaRP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CULTURAL</a:t>
            </a: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 TREASURES</a:t>
            </a: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 </a:t>
            </a: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IN</a:t>
            </a:r>
          </a:p>
          <a:p>
            <a:pPr algn="ctr"/>
            <a:endPar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endParaRPr>
          </a:p>
          <a:p>
            <a:pPr algn="ctr"/>
            <a:r>
              <a:rPr lang="it-IT" b="1" dirty="0">
                <a:ln w="0"/>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CORLEONE</a:t>
            </a:r>
          </a:p>
        </p:txBody>
      </p:sp>
      <p:pic>
        <p:nvPicPr>
          <p:cNvPr id="19" name="Immagine 18">
            <a:extLst>
              <a:ext uri="{FF2B5EF4-FFF2-40B4-BE49-F238E27FC236}">
                <a16:creationId xmlns:a16="http://schemas.microsoft.com/office/drawing/2014/main" id="{D977461A-56BB-460E-97F7-DE1886A70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304224">
            <a:off x="2785820" y="420301"/>
            <a:ext cx="2966239" cy="2221817"/>
          </a:xfrm>
          <a:prstGeom prst="rect">
            <a:avLst/>
          </a:prstGeom>
          <a:ln w="28575">
            <a:solidFill>
              <a:schemeClr val="tx1"/>
            </a:solidFill>
          </a:ln>
        </p:spPr>
      </p:pic>
      <p:pic>
        <p:nvPicPr>
          <p:cNvPr id="20" name="Immagine 19">
            <a:extLst>
              <a:ext uri="{FF2B5EF4-FFF2-40B4-BE49-F238E27FC236}">
                <a16:creationId xmlns:a16="http://schemas.microsoft.com/office/drawing/2014/main" id="{2FC7ACAB-A253-47B8-AC2E-26D4160A38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241221">
            <a:off x="3766952" y="2311699"/>
            <a:ext cx="3283269" cy="1838630"/>
          </a:xfrm>
          <a:prstGeom prst="rect">
            <a:avLst/>
          </a:prstGeom>
          <a:ln w="28575">
            <a:solidFill>
              <a:schemeClr val="tx1"/>
            </a:solidFill>
          </a:ln>
        </p:spPr>
      </p:pic>
      <p:pic>
        <p:nvPicPr>
          <p:cNvPr id="21" name="Immagine 20">
            <a:extLst>
              <a:ext uri="{FF2B5EF4-FFF2-40B4-BE49-F238E27FC236}">
                <a16:creationId xmlns:a16="http://schemas.microsoft.com/office/drawing/2014/main" id="{CDE6FFAA-C89B-4191-A5D2-BA25FCD1E90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5664" y="4707699"/>
            <a:ext cx="2712744" cy="2031940"/>
          </a:xfrm>
          <a:prstGeom prst="rect">
            <a:avLst/>
          </a:prstGeom>
          <a:ln w="28575">
            <a:solidFill>
              <a:schemeClr val="tx1"/>
            </a:solidFill>
          </a:ln>
        </p:spPr>
      </p:pic>
      <p:pic>
        <p:nvPicPr>
          <p:cNvPr id="22" name="Immagine 21">
            <a:extLst>
              <a:ext uri="{FF2B5EF4-FFF2-40B4-BE49-F238E27FC236}">
                <a16:creationId xmlns:a16="http://schemas.microsoft.com/office/drawing/2014/main" id="{4716D74A-6F76-427D-8E0D-23C3956F142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794346">
            <a:off x="6400076" y="3408935"/>
            <a:ext cx="3064566" cy="2031940"/>
          </a:xfrm>
          <a:prstGeom prst="rect">
            <a:avLst/>
          </a:prstGeom>
          <a:ln w="28575">
            <a:solidFill>
              <a:schemeClr val="tx1"/>
            </a:solidFill>
          </a:ln>
        </p:spPr>
      </p:pic>
      <p:pic>
        <p:nvPicPr>
          <p:cNvPr id="2056" name="Picture 8" descr="Le confraternite bianche di Corleone - BellaSicilia.it">
            <a:extLst>
              <a:ext uri="{FF2B5EF4-FFF2-40B4-BE49-F238E27FC236}">
                <a16:creationId xmlns:a16="http://schemas.microsoft.com/office/drawing/2014/main" id="{0288032C-9FA1-43E6-8343-0966CCD70CD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69789" y="4923569"/>
            <a:ext cx="2857500" cy="1600200"/>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58" name="Picture 10" descr="Corleone-Curiosita - Sulle Orme di San Bernardo">
            <a:extLst>
              <a:ext uri="{FF2B5EF4-FFF2-40B4-BE49-F238E27FC236}">
                <a16:creationId xmlns:a16="http://schemas.microsoft.com/office/drawing/2014/main" id="{35030D4D-A4DB-431C-9A24-C82E9142239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20548811">
            <a:off x="2332839" y="4386573"/>
            <a:ext cx="2413416" cy="1600200"/>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060" name="Picture 12" descr="https://sites.google.com/site/riscoprirecorleone/_/rsrc/1396973945143/storia-e-tradizioni/il-natale-a-corleone/la-novena-di-natale/i-piatti-tipici/Cassata-Siciliana.jpg">
            <a:extLst>
              <a:ext uri="{FF2B5EF4-FFF2-40B4-BE49-F238E27FC236}">
                <a16:creationId xmlns:a16="http://schemas.microsoft.com/office/drawing/2014/main" id="{EF81F8D9-F7F0-419C-B023-C6AE3AB0286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345688" y="2514852"/>
            <a:ext cx="2181601" cy="162146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3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666DB"/>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2789B65-4A68-4B5D-BCE9-146560538683}"/>
              </a:ext>
            </a:extLst>
          </p:cNvPr>
          <p:cNvSpPr txBox="1"/>
          <p:nvPr/>
        </p:nvSpPr>
        <p:spPr>
          <a:xfrm>
            <a:off x="5638800" y="2971800"/>
            <a:ext cx="914400" cy="914400"/>
          </a:xfrm>
          <a:prstGeom prst="rect">
            <a:avLst/>
          </a:prstGeom>
          <a:solidFill>
            <a:schemeClr val="accent4">
              <a:lumMod val="60000"/>
              <a:lumOff val="40000"/>
            </a:schemeClr>
          </a:solidFill>
        </p:spPr>
        <p:txBody>
          <a:bodyPr wrap="square" rtlCol="0">
            <a:spAutoFit/>
          </a:bodyPr>
          <a:lstStyle/>
          <a:p>
            <a:endParaRPr lang="it-IT" dirty="0"/>
          </a:p>
        </p:txBody>
      </p:sp>
      <p:pic>
        <p:nvPicPr>
          <p:cNvPr id="4" name="Immagine 3">
            <a:extLst>
              <a:ext uri="{FF2B5EF4-FFF2-40B4-BE49-F238E27FC236}">
                <a16:creationId xmlns:a16="http://schemas.microsoft.com/office/drawing/2014/main" id="{1D7900A3-87A2-4515-98C8-681D57B5E0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514" y="2210551"/>
            <a:ext cx="3020517" cy="2010017"/>
          </a:xfrm>
          <a:prstGeom prst="rect">
            <a:avLst/>
          </a:prstGeom>
          <a:solidFill>
            <a:srgbClr val="F8F9FA"/>
          </a:solidFill>
          <a:ln w="28575">
            <a:solidFill>
              <a:srgbClr val="CCCCFF"/>
            </a:solidFill>
          </a:ln>
        </p:spPr>
      </p:pic>
      <p:sp>
        <p:nvSpPr>
          <p:cNvPr id="2" name="Rectangle 1">
            <a:extLst>
              <a:ext uri="{FF2B5EF4-FFF2-40B4-BE49-F238E27FC236}">
                <a16:creationId xmlns:a16="http://schemas.microsoft.com/office/drawing/2014/main" id="{C1FF8C0F-EC18-4E4A-B8A5-903731A4B0A2}"/>
              </a:ext>
            </a:extLst>
          </p:cNvPr>
          <p:cNvSpPr>
            <a:spLocks noChangeArrowheads="1"/>
          </p:cNvSpPr>
          <p:nvPr/>
        </p:nvSpPr>
        <p:spPr bwMode="auto">
          <a:xfrm>
            <a:off x="3976796" y="742686"/>
            <a:ext cx="7637027" cy="528358"/>
          </a:xfrm>
          <a:prstGeom prst="rect">
            <a:avLst/>
          </a:prstGeom>
          <a:solidFill>
            <a:srgbClr val="F666DB"/>
          </a:solidFill>
          <a:ln>
            <a:noFill/>
          </a:ln>
          <a:effectLst/>
        </p:spPr>
        <p:txBody>
          <a:bodyPr vert="horz" wrap="square" lIns="0" tIns="-12696" rIns="0" bIns="-12696" numCol="1" anchor="ctr" anchorCtr="0" compatLnSpc="1">
            <a:prstTxWarp prst="textNoShape">
              <a:avLst/>
            </a:prstTxWarp>
            <a:spAutoFit/>
          </a:bodyPr>
          <a:lstStyle/>
          <a:p>
            <a:pPr lvl="0" algn="just" eaLnBrk="0" fontAlgn="base" hangingPunct="0">
              <a:spcBef>
                <a:spcPct val="0"/>
              </a:spcBef>
              <a:spcAft>
                <a:spcPct val="0"/>
              </a:spcAft>
            </a:pPr>
            <a:r>
              <a:rPr lang="it-IT" altLang="it-IT" dirty="0">
                <a:solidFill>
                  <a:srgbClr val="202124"/>
                </a:solidFill>
                <a:latin typeface="Verdana" panose="020B0604030504040204" pitchFamily="34" charset="0"/>
                <a:ea typeface="Verdana" panose="020B0604030504040204" pitchFamily="34" charset="0"/>
              </a:rPr>
              <a:t>Corleone </a:t>
            </a:r>
            <a:r>
              <a:rPr lang="it-IT" altLang="it-IT" dirty="0" err="1">
                <a:solidFill>
                  <a:srgbClr val="202124"/>
                </a:solidFill>
                <a:latin typeface="Verdana" panose="020B0604030504040204" pitchFamily="34" charset="0"/>
                <a:ea typeface="Verdana" panose="020B0604030504040204" pitchFamily="34" charset="0"/>
              </a:rPr>
              <a:t>i</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town of 10 614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inhabitants</a:t>
            </a:r>
            <a:r>
              <a:rPr lang="it-IT" altLang="it-IT" dirty="0">
                <a:solidFill>
                  <a:srgbClr val="202124"/>
                </a:solidFill>
                <a:latin typeface="Verdana" panose="020B0604030504040204" pitchFamily="34" charset="0"/>
                <a:ea typeface="Verdana" panose="020B0604030504040204" pitchFamily="34" charset="0"/>
              </a:rPr>
              <a:t> </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in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metropolitan</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city of Palermo in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Sicily</a:t>
            </a:r>
            <a:r>
              <a:rPr lang="it-IT" altLang="it-IT" dirty="0">
                <a:solidFill>
                  <a:srgbClr val="202124"/>
                </a:solidFill>
                <a:latin typeface="Verdana" panose="020B0604030504040204" pitchFamily="34" charset="0"/>
                <a:ea typeface="Verdana" panose="020B0604030504040204" pitchFamily="34" charset="0"/>
              </a:rPr>
              <a:t>. </a:t>
            </a:r>
            <a:endParaRPr kumimoji="0" lang="it-IT" altLang="it-IT"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p:txBody>
      </p:sp>
      <p:sp>
        <p:nvSpPr>
          <p:cNvPr id="6" name="Rectangle 2">
            <a:extLst>
              <a:ext uri="{FF2B5EF4-FFF2-40B4-BE49-F238E27FC236}">
                <a16:creationId xmlns:a16="http://schemas.microsoft.com/office/drawing/2014/main" id="{796680D1-927C-447F-8AA3-4CBAE5B5B1A3}"/>
              </a:ext>
            </a:extLst>
          </p:cNvPr>
          <p:cNvSpPr>
            <a:spLocks noChangeArrowheads="1"/>
          </p:cNvSpPr>
          <p:nvPr/>
        </p:nvSpPr>
        <p:spPr bwMode="auto">
          <a:xfrm>
            <a:off x="3976795" y="1700597"/>
            <a:ext cx="7637027" cy="2190351"/>
          </a:xfrm>
          <a:prstGeom prst="rect">
            <a:avLst/>
          </a:prstGeom>
          <a:solidFill>
            <a:srgbClr val="F666DB"/>
          </a:solidFill>
          <a:ln>
            <a:noFill/>
          </a:ln>
          <a:effectLst/>
        </p:spPr>
        <p:txBody>
          <a:bodyPr vert="horz" wrap="square" lIns="0" tIns="-12696" rIns="0" bIns="-12696" numCol="1" anchor="ctr" anchorCtr="0" compatLnSpc="1">
            <a:prstTxWarp prst="textNoShape">
              <a:avLst/>
            </a:prstTxWarp>
            <a:spAutoFit/>
          </a:bodyPr>
          <a:lstStyle/>
          <a:p>
            <a:pPr algn="just" eaLnBrk="0" fontAlgn="base" hangingPunct="0">
              <a:spcBef>
                <a:spcPct val="0"/>
              </a:spcBef>
              <a:spcAft>
                <a:spcPct val="0"/>
              </a:spcAft>
            </a:pP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has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very</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ancient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origins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dating</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back to the first phase of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Neolithic</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sixth</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millennium</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b.C.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Be</a:t>
            </a:r>
            <a:r>
              <a:rPr lang="it-IT" altLang="it-IT" dirty="0" err="1">
                <a:solidFill>
                  <a:srgbClr val="202124"/>
                </a:solidFill>
                <a:latin typeface="Verdana" panose="020B0604030504040204" pitchFamily="34" charset="0"/>
                <a:ea typeface="Verdana" panose="020B0604030504040204" pitchFamily="34" charset="0"/>
              </a:rPr>
              <a:t>fore</a:t>
            </a:r>
            <a:r>
              <a:rPr lang="it-IT" altLang="it-IT" dirty="0">
                <a:solidFill>
                  <a:srgbClr val="202124"/>
                </a:solidFill>
                <a:latin typeface="Verdana" panose="020B0604030504040204" pitchFamily="34" charset="0"/>
                <a:ea typeface="Verdana" panose="020B0604030504040204" pitchFamily="34" charset="0"/>
              </a:rPr>
              <a:t> the </a:t>
            </a:r>
            <a:r>
              <a:rPr lang="it-IT" altLang="it-IT" dirty="0" err="1">
                <a:solidFill>
                  <a:srgbClr val="202124"/>
                </a:solidFill>
                <a:latin typeface="Verdana" panose="020B0604030504040204" pitchFamily="34" charset="0"/>
                <a:ea typeface="Verdana" panose="020B0604030504040204" pitchFamily="34" charset="0"/>
              </a:rPr>
              <a:t>Arabs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occupied</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it</a:t>
            </a:r>
            <a:r>
              <a:rPr lang="it-IT" altLang="it-IT" dirty="0">
                <a:solidFill>
                  <a:srgbClr val="202124"/>
                </a:solidFill>
                <a:latin typeface="Verdana" panose="020B0604030504040204" pitchFamily="34" charset="0"/>
                <a:ea typeface="Verdana" panose="020B0604030504040204" pitchFamily="34" charset="0"/>
              </a:rPr>
              <a:t> in 840, Corleone </a:t>
            </a:r>
            <a:r>
              <a:rPr lang="it-IT" altLang="it-IT" dirty="0" err="1">
                <a:solidFill>
                  <a:srgbClr val="202124"/>
                </a:solidFill>
                <a:latin typeface="Verdana" panose="020B0604030504040204" pitchFamily="34" charset="0"/>
                <a:ea typeface="Verdana" panose="020B0604030504040204" pitchFamily="34" charset="0"/>
              </a:rPr>
              <a:t>was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probably</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located</a:t>
            </a:r>
            <a:r>
              <a:rPr lang="it-IT" altLang="it-IT" dirty="0">
                <a:solidFill>
                  <a:srgbClr val="202124"/>
                </a:solidFill>
                <a:latin typeface="Verdana" panose="020B0604030504040204" pitchFamily="34" charset="0"/>
                <a:ea typeface="Verdana" panose="020B0604030504040204" pitchFamily="34" charset="0"/>
              </a:rPr>
              <a:t> on Montagna Vecchia, </a:t>
            </a:r>
            <a:r>
              <a:rPr lang="it-IT" altLang="it-IT" dirty="0" err="1">
                <a:solidFill>
                  <a:srgbClr val="202124"/>
                </a:solidFill>
                <a:latin typeface="Verdana" panose="020B0604030504040204" pitchFamily="34" charset="0"/>
                <a:ea typeface="Verdana" panose="020B0604030504040204" pitchFamily="34" charset="0"/>
              </a:rPr>
              <a:t>where</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recent</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excavations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have</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brought</a:t>
            </a:r>
            <a:r>
              <a:rPr lang="it-IT" altLang="it-IT" dirty="0">
                <a:solidFill>
                  <a:srgbClr val="202124"/>
                </a:solidFill>
                <a:latin typeface="Verdana" panose="020B0604030504040204" pitchFamily="34" charset="0"/>
                <a:ea typeface="Verdana" panose="020B0604030504040204" pitchFamily="34" charset="0"/>
              </a:rPr>
              <a:t> to light the </a:t>
            </a:r>
            <a:r>
              <a:rPr lang="it-IT" altLang="it-IT" dirty="0" err="1">
                <a:solidFill>
                  <a:srgbClr val="202124"/>
                </a:solidFill>
                <a:latin typeface="Verdana" panose="020B0604030504040204" pitchFamily="34" charset="0"/>
                <a:ea typeface="Verdana" panose="020B0604030504040204" pitchFamily="34" charset="0"/>
              </a:rPr>
              <a:t>remains</a:t>
            </a:r>
            <a:r>
              <a:rPr lang="it-IT" altLang="it-IT" dirty="0">
                <a:solidFill>
                  <a:srgbClr val="202124"/>
                </a:solidFill>
                <a:latin typeface="Verdana" panose="020B0604030504040204" pitchFamily="34" charset="0"/>
                <a:ea typeface="Verdana" panose="020B0604030504040204" pitchFamily="34" charset="0"/>
              </a:rPr>
              <a:t> of an ancient city, </a:t>
            </a:r>
            <a:r>
              <a:rPr lang="it-IT" altLang="it-IT" dirty="0" err="1">
                <a:solidFill>
                  <a:srgbClr val="202124"/>
                </a:solidFill>
                <a:latin typeface="Verdana" panose="020B0604030504040204" pitchFamily="34" charset="0"/>
                <a:ea typeface="Verdana" panose="020B0604030504040204" pitchFamily="34" charset="0"/>
              </a:rPr>
              <a:t>perhaps</a:t>
            </a:r>
            <a:r>
              <a:rPr lang="it-IT" altLang="it-IT" dirty="0">
                <a:solidFill>
                  <a:srgbClr val="202124"/>
                </a:solidFill>
                <a:latin typeface="Verdana" panose="020B0604030504040204" pitchFamily="34" charset="0"/>
                <a:ea typeface="Verdana" panose="020B0604030504040204" pitchFamily="34" charset="0"/>
              </a:rPr>
              <a:t> the "</a:t>
            </a:r>
            <a:r>
              <a:rPr lang="it-IT" altLang="it-IT" dirty="0" err="1">
                <a:solidFill>
                  <a:srgbClr val="202124"/>
                </a:solidFill>
                <a:latin typeface="Verdana" panose="020B0604030504040204" pitchFamily="34" charset="0"/>
                <a:ea typeface="Verdana" panose="020B0604030504040204" pitchFamily="34" charset="0"/>
              </a:rPr>
              <a:t>Schera</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Its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inhabitants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perhaps</a:t>
            </a:r>
            <a:r>
              <a:rPr lang="it-IT" altLang="it-IT" dirty="0">
                <a:solidFill>
                  <a:srgbClr val="202124"/>
                </a:solidFill>
                <a:latin typeface="Verdana" panose="020B0604030504040204" pitchFamily="34" charset="0"/>
                <a:ea typeface="Verdana" panose="020B0604030504040204" pitchFamily="34" charset="0"/>
              </a:rPr>
              <a:t> in Roman </a:t>
            </a:r>
            <a:r>
              <a:rPr lang="it-IT" altLang="it-IT" dirty="0" err="1">
                <a:solidFill>
                  <a:srgbClr val="202124"/>
                </a:solidFill>
                <a:latin typeface="Verdana" panose="020B0604030504040204" pitchFamily="34" charset="0"/>
                <a:ea typeface="Verdana" panose="020B0604030504040204" pitchFamily="34" charset="0"/>
              </a:rPr>
              <a:t>times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came</a:t>
            </a:r>
            <a:r>
              <a:rPr lang="it-IT" altLang="it-IT" dirty="0">
                <a:solidFill>
                  <a:srgbClr val="202124"/>
                </a:solidFill>
                <a:latin typeface="Verdana" panose="020B0604030504040204" pitchFamily="34" charset="0"/>
                <a:ea typeface="Verdana" panose="020B0604030504040204" pitchFamily="34" charset="0"/>
              </a:rPr>
              <a:t> down from the plateau of the "</a:t>
            </a:r>
            <a:r>
              <a:rPr lang="it-IT" altLang="it-IT" dirty="0" err="1">
                <a:solidFill>
                  <a:srgbClr val="202124"/>
                </a:solidFill>
                <a:latin typeface="Verdana" panose="020B0604030504040204" pitchFamily="34" charset="0"/>
                <a:ea typeface="Verdana" panose="020B0604030504040204" pitchFamily="34" charset="0"/>
              </a:rPr>
              <a:t>Old</a:t>
            </a:r>
            <a:r>
              <a:rPr lang="it-IT" altLang="it-IT" dirty="0">
                <a:solidFill>
                  <a:srgbClr val="202124"/>
                </a:solidFill>
                <a:latin typeface="Verdana" panose="020B0604030504040204" pitchFamily="34" charset="0"/>
                <a:ea typeface="Verdana" panose="020B0604030504040204" pitchFamily="34" charset="0"/>
              </a:rPr>
              <a:t>" to </a:t>
            </a:r>
            <a:r>
              <a:rPr lang="it-IT" altLang="it-IT" dirty="0" err="1">
                <a:solidFill>
                  <a:srgbClr val="202124"/>
                </a:solidFill>
                <a:latin typeface="Verdana" panose="020B0604030504040204" pitchFamily="34" charset="0"/>
                <a:ea typeface="Verdana" panose="020B0604030504040204" pitchFamily="34" charset="0"/>
              </a:rPr>
              <a:t>colonize</a:t>
            </a:r>
            <a:r>
              <a:rPr lang="it-IT" altLang="it-IT" dirty="0">
                <a:solidFill>
                  <a:srgbClr val="202124"/>
                </a:solidFill>
                <a:latin typeface="Verdana" panose="020B0604030504040204" pitchFamily="34" charset="0"/>
                <a:ea typeface="Verdana" panose="020B0604030504040204" pitchFamily="34" charset="0"/>
              </a:rPr>
              <a:t> the </a:t>
            </a:r>
            <a:r>
              <a:rPr lang="it-IT" altLang="it-IT" dirty="0" err="1">
                <a:solidFill>
                  <a:srgbClr val="202124"/>
                </a:solidFill>
                <a:latin typeface="Verdana" panose="020B0604030504040204" pitchFamily="34" charset="0"/>
                <a:ea typeface="Verdana" panose="020B0604030504040204" pitchFamily="34" charset="0"/>
              </a:rPr>
              <a:t>basin</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below</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where</a:t>
            </a:r>
            <a:r>
              <a:rPr lang="it-IT" altLang="it-IT" dirty="0">
                <a:solidFill>
                  <a:srgbClr val="202124"/>
                </a:solidFill>
                <a:latin typeface="Verdana" panose="020B0604030504040204" pitchFamily="34" charset="0"/>
                <a:ea typeface="Verdana" panose="020B0604030504040204" pitchFamily="34" charset="0"/>
              </a:rPr>
              <a:t> the </a:t>
            </a:r>
            <a:r>
              <a:rPr lang="it-IT" altLang="it-IT" dirty="0" err="1">
                <a:solidFill>
                  <a:srgbClr val="202124"/>
                </a:solidFill>
                <a:latin typeface="Verdana" panose="020B0604030504040204" pitchFamily="34" charset="0"/>
                <a:ea typeface="Verdana" panose="020B0604030504040204" pitchFamily="34" charset="0"/>
              </a:rPr>
              <a:t>Arabs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later</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found</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it</a:t>
            </a:r>
            <a:r>
              <a:rPr lang="it-IT" altLang="it-IT" dirty="0">
                <a:solidFill>
                  <a:srgbClr val="202124"/>
                </a:solidFill>
                <a:latin typeface="Verdana" panose="020B0604030504040204" pitchFamily="34" charset="0"/>
                <a:ea typeface="Verdana" panose="020B0604030504040204" pitchFamily="34" charset="0"/>
              </a:rPr>
              <a:t>.</a:t>
            </a:r>
            <a:r>
              <a:rPr lang="it-IT" altLang="it-IT" dirty="0">
                <a:latin typeface="Verdana" panose="020B0604030504040204" pitchFamily="34" charset="0"/>
                <a:ea typeface="Verdana" panose="020B060403050404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B1454962-4362-4AD1-8EED-3EA02AFF9EDC}"/>
              </a:ext>
            </a:extLst>
          </p:cNvPr>
          <p:cNvSpPr>
            <a:spLocks noChangeArrowheads="1"/>
          </p:cNvSpPr>
          <p:nvPr/>
        </p:nvSpPr>
        <p:spPr bwMode="auto">
          <a:xfrm>
            <a:off x="3976795" y="4220568"/>
            <a:ext cx="7637027" cy="805357"/>
          </a:xfrm>
          <a:prstGeom prst="rect">
            <a:avLst/>
          </a:prstGeom>
          <a:solidFill>
            <a:srgbClr val="F666DB"/>
          </a:solidFill>
          <a:ln>
            <a:noFill/>
          </a:ln>
          <a:effec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Around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1072, the city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was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occupied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by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Normans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and in 1104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it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suffered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domination</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Saracens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who</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in turn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were</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defeated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by Frederick II.</a:t>
            </a:r>
            <a:r>
              <a:rPr kumimoji="0" lang="it-IT" altLang="it-IT"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p:txBody>
      </p:sp>
      <p:sp>
        <p:nvSpPr>
          <p:cNvPr id="9" name="Rectangle 4">
            <a:extLst>
              <a:ext uri="{FF2B5EF4-FFF2-40B4-BE49-F238E27FC236}">
                <a16:creationId xmlns:a16="http://schemas.microsoft.com/office/drawing/2014/main" id="{BFC3FF15-6EFE-4380-B688-B2D3C7764B54}"/>
              </a:ext>
            </a:extLst>
          </p:cNvPr>
          <p:cNvSpPr>
            <a:spLocks noChangeArrowheads="1"/>
          </p:cNvSpPr>
          <p:nvPr/>
        </p:nvSpPr>
        <p:spPr bwMode="auto">
          <a:xfrm>
            <a:off x="3976794" y="5355545"/>
            <a:ext cx="7637027" cy="620691"/>
          </a:xfrm>
          <a:prstGeom prst="rect">
            <a:avLst/>
          </a:prstGeom>
          <a:solidFill>
            <a:srgbClr val="F666DB"/>
          </a:solidFill>
          <a:ln>
            <a:noFill/>
          </a:ln>
          <a:effec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dirty="0">
                <a:ln>
                  <a:noFill/>
                </a:ln>
                <a:solidFill>
                  <a:srgbClr val="202124"/>
                </a:solidFill>
                <a:effectLst/>
                <a:latin typeface="inherit"/>
              </a:rPr>
              <a:t>Corleone </a:t>
            </a:r>
            <a:r>
              <a:rPr kumimoji="0" lang="it-IT" altLang="it-IT" sz="2100" b="0" i="0" u="none" strike="noStrike" cap="none" normalizeH="0" baseline="0" dirty="0" err="1">
                <a:ln>
                  <a:noFill/>
                </a:ln>
                <a:solidFill>
                  <a:srgbClr val="202124"/>
                </a:solidFill>
                <a:effectLst/>
                <a:latin typeface="inherit"/>
              </a:rPr>
              <a:t>boasts</a:t>
            </a:r>
            <a:r>
              <a:rPr kumimoji="0" lang="it-IT" altLang="it-IT" sz="2100" b="0" i="0" u="none" strike="noStrike" cap="none" normalizeH="0" baseline="0" dirty="0">
                <a:ln>
                  <a:noFill/>
                </a:ln>
                <a:solidFill>
                  <a:srgbClr val="202124"/>
                </a:solidFill>
                <a:effectLst/>
                <a:latin typeface="inherit"/>
              </a:rPr>
              <a:t> a </a:t>
            </a:r>
            <a:r>
              <a:rPr kumimoji="0" lang="it-IT" altLang="it-IT" sz="2100" b="0" i="0" u="none" strike="noStrike" cap="none" normalizeH="0" baseline="0" dirty="0" err="1">
                <a:ln>
                  <a:noFill/>
                </a:ln>
                <a:solidFill>
                  <a:srgbClr val="202124"/>
                </a:solidFill>
                <a:effectLst/>
                <a:latin typeface="inherit"/>
              </a:rPr>
              <a:t>huge</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artistic-ecclesial</a:t>
            </a:r>
            <a:r>
              <a:rPr kumimoji="0" lang="it-IT" altLang="it-IT" sz="2100" b="0" i="0" u="none" strike="noStrike" cap="none" normalizeH="0" baseline="0" dirty="0">
                <a:ln>
                  <a:noFill/>
                </a:ln>
                <a:solidFill>
                  <a:srgbClr val="202124"/>
                </a:solidFill>
                <a:effectLst/>
                <a:latin typeface="inherit"/>
              </a:rPr>
              <a:t> heritage and </a:t>
            </a:r>
            <a:r>
              <a:rPr kumimoji="0" lang="it-IT" altLang="it-IT" sz="2100" b="0" i="0" u="none" strike="noStrike" cap="none" normalizeH="0" baseline="0" dirty="0" err="1">
                <a:ln>
                  <a:noFill/>
                </a:ln>
                <a:solidFill>
                  <a:srgbClr val="202124"/>
                </a:solidFill>
                <a:effectLst/>
                <a:latin typeface="inherit"/>
              </a:rPr>
              <a:t>that</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is</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why</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it</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was</a:t>
            </a:r>
            <a:r>
              <a:rPr kumimoji="0" lang="it-IT" altLang="it-IT" sz="2100" b="0" i="0" u="none" strike="noStrike" cap="none" normalizeH="0" baseline="0" dirty="0">
                <a:ln>
                  <a:noFill/>
                </a:ln>
                <a:solidFill>
                  <a:srgbClr val="202124"/>
                </a:solidFill>
                <a:effectLst/>
                <a:latin typeface="inherit"/>
              </a:rPr>
              <a:t> called the "town of a </a:t>
            </a:r>
            <a:r>
              <a:rPr kumimoji="0" lang="it-IT" altLang="it-IT" sz="2100" b="0" i="0" u="none" strike="noStrike" cap="none" normalizeH="0" baseline="0" dirty="0" err="1">
                <a:ln>
                  <a:noFill/>
                </a:ln>
                <a:solidFill>
                  <a:srgbClr val="202124"/>
                </a:solidFill>
                <a:effectLst/>
                <a:latin typeface="inherit"/>
              </a:rPr>
              <a:t>hundred</a:t>
            </a:r>
            <a:r>
              <a:rPr kumimoji="0" lang="it-IT" altLang="it-IT" sz="2100" b="0" i="0" u="none" strike="noStrike" cap="none" normalizeH="0" baseline="0" dirty="0">
                <a:ln>
                  <a:noFill/>
                </a:ln>
                <a:solidFill>
                  <a:srgbClr val="202124"/>
                </a:solidFill>
                <a:effectLst/>
                <a:latin typeface="inherit"/>
              </a:rPr>
              <a:t> </a:t>
            </a:r>
            <a:r>
              <a:rPr kumimoji="0" lang="it-IT" altLang="it-IT" sz="2100" b="0" i="0" u="none" strike="noStrike" cap="none" normalizeH="0" baseline="0" dirty="0" err="1">
                <a:ln>
                  <a:noFill/>
                </a:ln>
                <a:solidFill>
                  <a:srgbClr val="202124"/>
                </a:solidFill>
                <a:effectLst/>
                <a:latin typeface="inherit"/>
              </a:rPr>
              <a:t>churches</a:t>
            </a:r>
            <a:r>
              <a:rPr kumimoji="0" lang="it-IT" altLang="it-IT" sz="2100" b="0" i="0" u="none" strike="noStrike" cap="none" normalizeH="0" baseline="0" dirty="0">
                <a:ln>
                  <a:noFill/>
                </a:ln>
                <a:solidFill>
                  <a:srgbClr val="202124"/>
                </a:solidFill>
                <a:effectLst/>
                <a:latin typeface="inherit"/>
              </a:rPr>
              <a:t>".</a:t>
            </a:r>
            <a:r>
              <a:rPr kumimoji="0" lang="it-IT" altLang="it-IT" sz="8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4792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8970CB3-6D65-4CB7-B422-F199F68727AF}"/>
              </a:ext>
            </a:extLst>
          </p:cNvPr>
          <p:cNvSpPr txBox="1"/>
          <p:nvPr/>
        </p:nvSpPr>
        <p:spPr>
          <a:xfrm>
            <a:off x="504824" y="438149"/>
            <a:ext cx="4057939" cy="369332"/>
          </a:xfrm>
          <a:prstGeom prst="rect">
            <a:avLst/>
          </a:prstGeom>
          <a:noFill/>
        </p:spPr>
        <p:txBody>
          <a:bodyPr wrap="square" rtlCol="0">
            <a:spAutoFit/>
          </a:bodyPr>
          <a:lstStyle/>
          <a:p>
            <a:r>
              <a:rPr lang="it-IT" b="1" dirty="0">
                <a:latin typeface="Verdana" panose="020B0604030504040204" pitchFamily="34" charset="0"/>
                <a:ea typeface="Verdana" panose="020B0604030504040204" pitchFamily="34" charset="0"/>
              </a:rPr>
              <a:t>LET’S REFLECT TOGETHER!</a:t>
            </a:r>
          </a:p>
        </p:txBody>
      </p:sp>
      <p:sp>
        <p:nvSpPr>
          <p:cNvPr id="2" name="CasellaDiTesto 1">
            <a:extLst>
              <a:ext uri="{FF2B5EF4-FFF2-40B4-BE49-F238E27FC236}">
                <a16:creationId xmlns:a16="http://schemas.microsoft.com/office/drawing/2014/main" id="{0E02F5A2-F093-4751-8815-5E93108A9B29}"/>
              </a:ext>
            </a:extLst>
          </p:cNvPr>
          <p:cNvSpPr txBox="1"/>
          <p:nvPr/>
        </p:nvSpPr>
        <p:spPr>
          <a:xfrm>
            <a:off x="5618375" y="2690335"/>
            <a:ext cx="4374037" cy="369332"/>
          </a:xfrm>
          <a:prstGeom prst="rect">
            <a:avLst/>
          </a:prstGeom>
          <a:noFill/>
        </p:spPr>
        <p:txBody>
          <a:bodyPr wrap="square" rtlCol="0">
            <a:spAutoFit/>
          </a:bodyPr>
          <a:lstStyle/>
          <a:p>
            <a:r>
              <a:rPr lang="it-IT" dirty="0"/>
              <a:t>https://answergarden.ch/view/2379063</a:t>
            </a:r>
          </a:p>
        </p:txBody>
      </p:sp>
      <p:sp>
        <p:nvSpPr>
          <p:cNvPr id="7" name="Rettangolo 6">
            <a:extLst>
              <a:ext uri="{FF2B5EF4-FFF2-40B4-BE49-F238E27FC236}">
                <a16:creationId xmlns:a16="http://schemas.microsoft.com/office/drawing/2014/main" id="{9E9C9342-A11C-47DB-882F-8A511BA4110F}"/>
              </a:ext>
            </a:extLst>
          </p:cNvPr>
          <p:cNvSpPr/>
          <p:nvPr/>
        </p:nvSpPr>
        <p:spPr>
          <a:xfrm>
            <a:off x="4355184" y="1609876"/>
            <a:ext cx="6588779" cy="707886"/>
          </a:xfrm>
          <a:prstGeom prst="rect">
            <a:avLst/>
          </a:prstGeom>
          <a:noFill/>
        </p:spPr>
        <p:txBody>
          <a:bodyPr wrap="square" lIns="91440" tIns="45720" rIns="91440" bIns="45720">
            <a:spAutoFit/>
          </a:bodyPr>
          <a:lstStyle/>
          <a:p>
            <a:pPr algn="ctr"/>
            <a:r>
              <a:rPr lang="it-IT"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rPr>
              <a:t>WHICH IS IDENTITY?</a:t>
            </a:r>
            <a:endParaRPr lang="it-IT"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08989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76092F05-A9AB-46C5-8A12-DC67340AD606}"/>
              </a:ext>
            </a:extLst>
          </p:cNvPr>
          <p:cNvSpPr/>
          <p:nvPr/>
        </p:nvSpPr>
        <p:spPr>
          <a:xfrm>
            <a:off x="5295900" y="3483057"/>
            <a:ext cx="6658945" cy="1754326"/>
          </a:xfrm>
          <a:prstGeom prst="rect">
            <a:avLst/>
          </a:prstGeom>
          <a:solidFill>
            <a:schemeClr val="bg1">
              <a:lumMod val="65000"/>
            </a:schemeClr>
          </a:solidFill>
        </p:spPr>
        <p:txBody>
          <a:bodyPr wrap="square">
            <a:spAutoFit/>
          </a:bodyPr>
          <a:lstStyle/>
          <a:p>
            <a:pPr algn="just"/>
            <a:r>
              <a:rPr lang="it-IT" altLang="it-IT" dirty="0">
                <a:solidFill>
                  <a:srgbClr val="202124"/>
                </a:solidFill>
                <a:latin typeface="inherit"/>
              </a:rPr>
              <a:t>The </a:t>
            </a:r>
            <a:r>
              <a:rPr lang="it-IT" altLang="it-IT" dirty="0" err="1">
                <a:solidFill>
                  <a:srgbClr val="202124"/>
                </a:solidFill>
                <a:latin typeface="inherit"/>
              </a:rPr>
              <a:t>criminal</a:t>
            </a:r>
            <a:r>
              <a:rPr lang="it-IT" altLang="it-IT" dirty="0">
                <a:solidFill>
                  <a:srgbClr val="202124"/>
                </a:solidFill>
                <a:latin typeface="inherit"/>
              </a:rPr>
              <a:t> </a:t>
            </a:r>
            <a:r>
              <a:rPr lang="it-IT" altLang="it-IT" dirty="0" err="1">
                <a:solidFill>
                  <a:srgbClr val="202124"/>
                </a:solidFill>
                <a:latin typeface="inherit"/>
              </a:rPr>
              <a:t>activities</a:t>
            </a:r>
            <a:r>
              <a:rPr lang="it-IT" altLang="it-IT" dirty="0">
                <a:solidFill>
                  <a:srgbClr val="202124"/>
                </a:solidFill>
                <a:latin typeface="inherit"/>
              </a:rPr>
              <a:t> of Cosa Nostra </a:t>
            </a:r>
            <a:r>
              <a:rPr lang="it-IT" altLang="it-IT" dirty="0" err="1">
                <a:solidFill>
                  <a:srgbClr val="202124"/>
                </a:solidFill>
                <a:latin typeface="inherit"/>
              </a:rPr>
              <a:t>have</a:t>
            </a:r>
            <a:r>
              <a:rPr lang="it-IT" altLang="it-IT" dirty="0">
                <a:solidFill>
                  <a:srgbClr val="202124"/>
                </a:solidFill>
                <a:latin typeface="inherit"/>
              </a:rPr>
              <a:t> </a:t>
            </a:r>
            <a:r>
              <a:rPr lang="it-IT" altLang="it-IT" dirty="0" err="1">
                <a:solidFill>
                  <a:srgbClr val="202124"/>
                </a:solidFill>
                <a:latin typeface="inherit"/>
              </a:rPr>
              <a:t>caused</a:t>
            </a:r>
            <a:r>
              <a:rPr lang="it-IT" altLang="it-IT" dirty="0">
                <a:solidFill>
                  <a:srgbClr val="202124"/>
                </a:solidFill>
                <a:latin typeface="inherit"/>
              </a:rPr>
              <a:t> damage to the image </a:t>
            </a:r>
            <a:r>
              <a:rPr lang="it-IT" altLang="it-IT" dirty="0" err="1">
                <a:solidFill>
                  <a:srgbClr val="202124"/>
                </a:solidFill>
                <a:latin typeface="inherit"/>
              </a:rPr>
              <a:t>both</a:t>
            </a:r>
            <a:r>
              <a:rPr lang="it-IT" altLang="it-IT" dirty="0">
                <a:solidFill>
                  <a:srgbClr val="202124"/>
                </a:solidFill>
                <a:latin typeface="inherit"/>
              </a:rPr>
              <a:t> to the </a:t>
            </a:r>
            <a:r>
              <a:rPr lang="it-IT" altLang="it-IT" dirty="0" err="1">
                <a:solidFill>
                  <a:srgbClr val="202124"/>
                </a:solidFill>
                <a:latin typeface="inherit"/>
              </a:rPr>
              <a:t>municipality</a:t>
            </a:r>
            <a:r>
              <a:rPr lang="it-IT" altLang="it-IT" dirty="0">
                <a:solidFill>
                  <a:srgbClr val="202124"/>
                </a:solidFill>
                <a:latin typeface="inherit"/>
              </a:rPr>
              <a:t> of Corleone and to the Corleonesi </a:t>
            </a:r>
            <a:r>
              <a:rPr lang="it-IT" altLang="it-IT" dirty="0" err="1">
                <a:solidFill>
                  <a:srgbClr val="202124"/>
                </a:solidFill>
                <a:latin typeface="inherit"/>
              </a:rPr>
              <a:t>themselves</a:t>
            </a:r>
            <a:r>
              <a:rPr lang="it-IT" altLang="it-IT" dirty="0">
                <a:solidFill>
                  <a:srgbClr val="202124"/>
                </a:solidFill>
                <a:latin typeface="inherit"/>
              </a:rPr>
              <a:t>, </a:t>
            </a:r>
            <a:r>
              <a:rPr lang="it-IT" altLang="it-IT" dirty="0" err="1">
                <a:solidFill>
                  <a:srgbClr val="202124"/>
                </a:solidFill>
                <a:latin typeface="inherit"/>
              </a:rPr>
              <a:t>erroneously</a:t>
            </a:r>
            <a:r>
              <a:rPr lang="it-IT" altLang="it-IT" dirty="0">
                <a:solidFill>
                  <a:srgbClr val="202124"/>
                </a:solidFill>
                <a:latin typeface="inherit"/>
              </a:rPr>
              <a:t> </a:t>
            </a:r>
            <a:r>
              <a:rPr lang="it-IT" altLang="it-IT" dirty="0" err="1">
                <a:solidFill>
                  <a:srgbClr val="202124"/>
                </a:solidFill>
                <a:latin typeface="inherit"/>
              </a:rPr>
              <a:t>associated</a:t>
            </a:r>
            <a:r>
              <a:rPr lang="it-IT" altLang="it-IT" dirty="0">
                <a:solidFill>
                  <a:srgbClr val="202124"/>
                </a:solidFill>
                <a:latin typeface="inherit"/>
              </a:rPr>
              <a:t> with the Corleonesi mafia clan. </a:t>
            </a:r>
            <a:r>
              <a:rPr lang="it-IT" altLang="it-IT" dirty="0" err="1">
                <a:solidFill>
                  <a:srgbClr val="202124"/>
                </a:solidFill>
                <a:latin typeface="inherit"/>
              </a:rPr>
              <a:t>As</a:t>
            </a:r>
            <a:r>
              <a:rPr lang="it-IT" altLang="it-IT" dirty="0">
                <a:solidFill>
                  <a:srgbClr val="202124"/>
                </a:solidFill>
                <a:latin typeface="inherit"/>
              </a:rPr>
              <a:t> a </a:t>
            </a:r>
            <a:r>
              <a:rPr lang="it-IT" altLang="it-IT" dirty="0" err="1">
                <a:solidFill>
                  <a:srgbClr val="202124"/>
                </a:solidFill>
                <a:latin typeface="inherit"/>
              </a:rPr>
              <a:t>response</a:t>
            </a:r>
            <a:r>
              <a:rPr lang="it-IT" altLang="it-IT" dirty="0">
                <a:solidFill>
                  <a:srgbClr val="202124"/>
                </a:solidFill>
                <a:latin typeface="inherit"/>
              </a:rPr>
              <a:t>, the Corleone community, </a:t>
            </a:r>
            <a:r>
              <a:rPr lang="it-IT" altLang="it-IT" dirty="0" err="1">
                <a:solidFill>
                  <a:srgbClr val="202124"/>
                </a:solidFill>
                <a:latin typeface="inherit"/>
              </a:rPr>
              <a:t>since</a:t>
            </a:r>
            <a:r>
              <a:rPr lang="it-IT" altLang="it-IT" dirty="0">
                <a:solidFill>
                  <a:srgbClr val="202124"/>
                </a:solidFill>
                <a:latin typeface="inherit"/>
              </a:rPr>
              <a:t> the </a:t>
            </a:r>
            <a:r>
              <a:rPr lang="it-IT" altLang="it-IT" dirty="0" err="1">
                <a:solidFill>
                  <a:srgbClr val="202124"/>
                </a:solidFill>
                <a:latin typeface="inherit"/>
              </a:rPr>
              <a:t>nineties</a:t>
            </a:r>
            <a:r>
              <a:rPr lang="it-IT" altLang="it-IT" dirty="0">
                <a:solidFill>
                  <a:srgbClr val="202124"/>
                </a:solidFill>
                <a:latin typeface="inherit"/>
              </a:rPr>
              <a:t>, </a:t>
            </a:r>
            <a:r>
              <a:rPr lang="it-IT" altLang="it-IT" dirty="0" err="1">
                <a:solidFill>
                  <a:srgbClr val="202124"/>
                </a:solidFill>
                <a:latin typeface="inherit"/>
              </a:rPr>
              <a:t>has</a:t>
            </a:r>
            <a:r>
              <a:rPr lang="it-IT" altLang="it-IT" dirty="0">
                <a:solidFill>
                  <a:srgbClr val="202124"/>
                </a:solidFill>
                <a:latin typeface="inherit"/>
              </a:rPr>
              <a:t> </a:t>
            </a:r>
            <a:r>
              <a:rPr lang="it-IT" altLang="it-IT" dirty="0" err="1">
                <a:solidFill>
                  <a:srgbClr val="202124"/>
                </a:solidFill>
                <a:latin typeface="inherit"/>
              </a:rPr>
              <a:t>launched</a:t>
            </a:r>
            <a:r>
              <a:rPr lang="it-IT" altLang="it-IT" dirty="0">
                <a:solidFill>
                  <a:srgbClr val="202124"/>
                </a:solidFill>
                <a:latin typeface="inherit"/>
              </a:rPr>
              <a:t> </a:t>
            </a:r>
            <a:r>
              <a:rPr lang="it-IT" altLang="it-IT" dirty="0" err="1">
                <a:solidFill>
                  <a:srgbClr val="202124"/>
                </a:solidFill>
                <a:latin typeface="inherit"/>
              </a:rPr>
              <a:t>programs</a:t>
            </a:r>
            <a:r>
              <a:rPr lang="it-IT" altLang="it-IT" dirty="0">
                <a:solidFill>
                  <a:srgbClr val="202124"/>
                </a:solidFill>
                <a:latin typeface="inherit"/>
              </a:rPr>
              <a:t> and projects </a:t>
            </a:r>
            <a:r>
              <a:rPr lang="it-IT" altLang="it-IT" dirty="0" err="1">
                <a:solidFill>
                  <a:srgbClr val="202124"/>
                </a:solidFill>
                <a:latin typeface="inherit"/>
              </a:rPr>
              <a:t>that</a:t>
            </a:r>
            <a:r>
              <a:rPr lang="it-IT" altLang="it-IT" dirty="0">
                <a:solidFill>
                  <a:srgbClr val="202124"/>
                </a:solidFill>
                <a:latin typeface="inherit"/>
              </a:rPr>
              <a:t> are </a:t>
            </a:r>
            <a:r>
              <a:rPr lang="it-IT" altLang="it-IT" dirty="0" err="1">
                <a:solidFill>
                  <a:srgbClr val="202124"/>
                </a:solidFill>
                <a:latin typeface="inherit"/>
              </a:rPr>
              <a:t>such</a:t>
            </a:r>
            <a:r>
              <a:rPr lang="it-IT" altLang="it-IT" dirty="0">
                <a:solidFill>
                  <a:srgbClr val="202124"/>
                </a:solidFill>
                <a:latin typeface="inherit"/>
              </a:rPr>
              <a:t> </a:t>
            </a:r>
            <a:r>
              <a:rPr lang="it-IT" altLang="it-IT" dirty="0" err="1">
                <a:solidFill>
                  <a:srgbClr val="202124"/>
                </a:solidFill>
                <a:latin typeface="inherit"/>
              </a:rPr>
              <a:t>as</a:t>
            </a:r>
            <a:r>
              <a:rPr lang="it-IT" altLang="it-IT" dirty="0">
                <a:solidFill>
                  <a:srgbClr val="202124"/>
                </a:solidFill>
                <a:latin typeface="inherit"/>
              </a:rPr>
              <a:t> to be an </a:t>
            </a:r>
            <a:r>
              <a:rPr lang="it-IT" altLang="it-IT" dirty="0" err="1">
                <a:solidFill>
                  <a:srgbClr val="202124"/>
                </a:solidFill>
                <a:latin typeface="inherit"/>
              </a:rPr>
              <a:t>example</a:t>
            </a:r>
            <a:r>
              <a:rPr lang="it-IT" altLang="it-IT" dirty="0">
                <a:solidFill>
                  <a:srgbClr val="202124"/>
                </a:solidFill>
                <a:latin typeface="inherit"/>
              </a:rPr>
              <a:t> of </a:t>
            </a:r>
            <a:r>
              <a:rPr lang="it-IT" altLang="it-IT" dirty="0" err="1">
                <a:solidFill>
                  <a:srgbClr val="202124"/>
                </a:solidFill>
                <a:latin typeface="inherit"/>
              </a:rPr>
              <a:t>spontaneous</a:t>
            </a:r>
            <a:r>
              <a:rPr lang="it-IT" altLang="it-IT" dirty="0">
                <a:solidFill>
                  <a:srgbClr val="202124"/>
                </a:solidFill>
                <a:latin typeface="inherit"/>
              </a:rPr>
              <a:t> </a:t>
            </a:r>
            <a:r>
              <a:rPr lang="it-IT" altLang="it-IT" dirty="0" err="1">
                <a:solidFill>
                  <a:srgbClr val="202124"/>
                </a:solidFill>
                <a:latin typeface="inherit"/>
              </a:rPr>
              <a:t>territorial</a:t>
            </a:r>
            <a:r>
              <a:rPr lang="it-IT" altLang="it-IT" dirty="0">
                <a:solidFill>
                  <a:srgbClr val="202124"/>
                </a:solidFill>
                <a:latin typeface="inherit"/>
              </a:rPr>
              <a:t> marketing. </a:t>
            </a:r>
            <a:endParaRPr lang="it-IT" dirty="0"/>
          </a:p>
        </p:txBody>
      </p:sp>
      <p:sp>
        <p:nvSpPr>
          <p:cNvPr id="4" name="Rettangolo 3">
            <a:extLst>
              <a:ext uri="{FF2B5EF4-FFF2-40B4-BE49-F238E27FC236}">
                <a16:creationId xmlns:a16="http://schemas.microsoft.com/office/drawing/2014/main" id="{FAC1CDEE-DEC8-4052-BAFE-75233AB8EAF1}"/>
              </a:ext>
            </a:extLst>
          </p:cNvPr>
          <p:cNvSpPr/>
          <p:nvPr/>
        </p:nvSpPr>
        <p:spPr>
          <a:xfrm>
            <a:off x="5295900" y="743455"/>
            <a:ext cx="6468284" cy="1754326"/>
          </a:xfrm>
          <a:prstGeom prst="rect">
            <a:avLst/>
          </a:prstGeom>
          <a:solidFill>
            <a:schemeClr val="bg1">
              <a:lumMod val="65000"/>
            </a:schemeClr>
          </a:solidFill>
        </p:spPr>
        <p:txBody>
          <a:bodyPr wrap="square">
            <a:spAutoFit/>
          </a:bodyPr>
          <a:lstStyle/>
          <a:p>
            <a:pPr algn="just"/>
            <a:r>
              <a:rPr lang="it-IT" dirty="0" err="1"/>
              <a:t>When</a:t>
            </a:r>
            <a:r>
              <a:rPr lang="it-IT" dirty="0"/>
              <a:t> </a:t>
            </a:r>
            <a:r>
              <a:rPr lang="it-IT" dirty="0" err="1"/>
              <a:t>you</a:t>
            </a:r>
            <a:r>
              <a:rPr lang="it-IT" dirty="0"/>
              <a:t> </a:t>
            </a:r>
            <a:r>
              <a:rPr lang="it-IT" dirty="0" err="1"/>
              <a:t>tell</a:t>
            </a:r>
            <a:r>
              <a:rPr lang="it-IT" dirty="0"/>
              <a:t> </a:t>
            </a:r>
            <a:r>
              <a:rPr lang="it-IT" dirty="0" err="1"/>
              <a:t>about</a:t>
            </a:r>
            <a:r>
              <a:rPr lang="it-IT" dirty="0"/>
              <a:t> Corleone, </a:t>
            </a:r>
            <a:r>
              <a:rPr lang="it-IT" dirty="0" err="1"/>
              <a:t>unfortunately</a:t>
            </a:r>
            <a:r>
              <a:rPr lang="it-IT" dirty="0"/>
              <a:t>, associate </a:t>
            </a:r>
            <a:r>
              <a:rPr lang="it-IT" dirty="0" err="1"/>
              <a:t>this</a:t>
            </a:r>
            <a:r>
              <a:rPr lang="it-IT" dirty="0"/>
              <a:t> name to a </a:t>
            </a:r>
            <a:r>
              <a:rPr lang="it-IT" dirty="0" err="1"/>
              <a:t>mafia’s</a:t>
            </a:r>
            <a:r>
              <a:rPr lang="it-IT" dirty="0"/>
              <a:t> </a:t>
            </a:r>
            <a:r>
              <a:rPr lang="it-IT" dirty="0" err="1"/>
              <a:t>imagery</a:t>
            </a:r>
            <a:r>
              <a:rPr lang="it-IT" dirty="0"/>
              <a:t>, to </a:t>
            </a:r>
            <a:r>
              <a:rPr lang="it-IT" dirty="0" err="1"/>
              <a:t>faces</a:t>
            </a:r>
            <a:r>
              <a:rPr lang="it-IT" dirty="0"/>
              <a:t> </a:t>
            </a:r>
            <a:r>
              <a:rPr lang="it-IT" dirty="0" err="1"/>
              <a:t>brutalized</a:t>
            </a:r>
            <a:r>
              <a:rPr lang="it-IT" dirty="0"/>
              <a:t> by </a:t>
            </a:r>
            <a:r>
              <a:rPr lang="it-IT" dirty="0" err="1"/>
              <a:t>pain</a:t>
            </a:r>
            <a:r>
              <a:rPr lang="it-IT" dirty="0"/>
              <a:t> and </a:t>
            </a:r>
            <a:r>
              <a:rPr lang="it-IT" dirty="0" err="1"/>
              <a:t>contempt</a:t>
            </a:r>
            <a:r>
              <a:rPr lang="it-IT" dirty="0"/>
              <a:t> and to «coppole» (</a:t>
            </a:r>
            <a:r>
              <a:rPr lang="it-IT" dirty="0" err="1"/>
              <a:t>flat</a:t>
            </a:r>
            <a:r>
              <a:rPr lang="it-IT" dirty="0"/>
              <a:t> </a:t>
            </a:r>
            <a:r>
              <a:rPr lang="it-IT" dirty="0" err="1"/>
              <a:t>caps</a:t>
            </a:r>
            <a:r>
              <a:rPr lang="it-IT" dirty="0"/>
              <a:t>). </a:t>
            </a:r>
            <a:r>
              <a:rPr lang="it-IT" dirty="0" err="1"/>
              <a:t>If</a:t>
            </a:r>
            <a:r>
              <a:rPr lang="it-IT" dirty="0"/>
              <a:t> </a:t>
            </a:r>
            <a:r>
              <a:rPr lang="it-IT" dirty="0" err="1"/>
              <a:t>you</a:t>
            </a:r>
            <a:r>
              <a:rPr lang="it-IT" dirty="0"/>
              <a:t> know Corleone  and </a:t>
            </a:r>
            <a:r>
              <a:rPr lang="it-IT" dirty="0" err="1"/>
              <a:t>you</a:t>
            </a:r>
            <a:r>
              <a:rPr lang="it-IT" dirty="0"/>
              <a:t> </a:t>
            </a:r>
            <a:r>
              <a:rPr lang="it-IT" dirty="0" err="1"/>
              <a:t>aren’t</a:t>
            </a:r>
            <a:r>
              <a:rPr lang="it-IT" dirty="0"/>
              <a:t> from </a:t>
            </a:r>
            <a:r>
              <a:rPr lang="it-IT" dirty="0" err="1"/>
              <a:t>Sicily</a:t>
            </a:r>
            <a:r>
              <a:rPr lang="it-IT" dirty="0"/>
              <a:t>, </a:t>
            </a:r>
            <a:r>
              <a:rPr lang="it-IT" dirty="0" err="1"/>
              <a:t>it</a:t>
            </a:r>
            <a:r>
              <a:rPr lang="it-IT" dirty="0"/>
              <a:t> </a:t>
            </a:r>
            <a:r>
              <a:rPr lang="it-IT" dirty="0" err="1"/>
              <a:t>is</a:t>
            </a:r>
            <a:r>
              <a:rPr lang="it-IT" dirty="0"/>
              <a:t> </a:t>
            </a:r>
            <a:r>
              <a:rPr lang="it-IT" dirty="0" err="1"/>
              <a:t>because</a:t>
            </a:r>
            <a:r>
              <a:rPr lang="it-IT" dirty="0"/>
              <a:t> </a:t>
            </a:r>
            <a:r>
              <a:rPr lang="it-IT" dirty="0" err="1"/>
              <a:t>you</a:t>
            </a:r>
            <a:r>
              <a:rPr lang="it-IT" dirty="0"/>
              <a:t> </a:t>
            </a:r>
            <a:r>
              <a:rPr lang="it-IT" dirty="0" err="1"/>
              <a:t>have</a:t>
            </a:r>
            <a:r>
              <a:rPr lang="it-IT" dirty="0"/>
              <a:t> </a:t>
            </a:r>
            <a:r>
              <a:rPr lang="it-IT" dirty="0" err="1"/>
              <a:t>inherited</a:t>
            </a:r>
            <a:r>
              <a:rPr lang="it-IT" dirty="0"/>
              <a:t> </a:t>
            </a:r>
            <a:r>
              <a:rPr lang="it-IT" dirty="0" err="1"/>
              <a:t>it</a:t>
            </a:r>
            <a:r>
              <a:rPr lang="it-IT" dirty="0"/>
              <a:t> from Don Vito Corleone, the boss of «The </a:t>
            </a:r>
            <a:r>
              <a:rPr lang="it-IT" dirty="0" err="1"/>
              <a:t>Godfather</a:t>
            </a:r>
            <a:r>
              <a:rPr lang="it-IT" dirty="0"/>
              <a:t>». </a:t>
            </a:r>
            <a:r>
              <a:rPr lang="it-IT" dirty="0" err="1"/>
              <a:t>It</a:t>
            </a:r>
            <a:r>
              <a:rPr lang="it-IT" dirty="0"/>
              <a:t> </a:t>
            </a:r>
            <a:r>
              <a:rPr lang="it-IT" dirty="0" err="1"/>
              <a:t>is</a:t>
            </a:r>
            <a:r>
              <a:rPr lang="it-IT" dirty="0"/>
              <a:t> </a:t>
            </a:r>
            <a:r>
              <a:rPr lang="it-IT" dirty="0" err="1"/>
              <a:t>important</a:t>
            </a:r>
            <a:r>
              <a:rPr lang="it-IT" dirty="0"/>
              <a:t> change </a:t>
            </a:r>
            <a:r>
              <a:rPr lang="it-IT" dirty="0" err="1"/>
              <a:t>your</a:t>
            </a:r>
            <a:r>
              <a:rPr lang="it-IT" dirty="0"/>
              <a:t> mind, </a:t>
            </a:r>
            <a:r>
              <a:rPr lang="it-IT" dirty="0" err="1"/>
              <a:t>dismantle</a:t>
            </a:r>
            <a:r>
              <a:rPr lang="it-IT" dirty="0"/>
              <a:t> a </a:t>
            </a:r>
            <a:r>
              <a:rPr lang="it-IT" dirty="0" err="1"/>
              <a:t>myth</a:t>
            </a:r>
            <a:r>
              <a:rPr lang="it-IT" dirty="0"/>
              <a:t> </a:t>
            </a:r>
            <a:r>
              <a:rPr lang="it-IT" dirty="0" err="1"/>
              <a:t>created</a:t>
            </a:r>
            <a:r>
              <a:rPr lang="it-IT" dirty="0"/>
              <a:t> by the media. </a:t>
            </a:r>
          </a:p>
        </p:txBody>
      </p:sp>
      <p:sp>
        <p:nvSpPr>
          <p:cNvPr id="5" name="Rettangolo 4">
            <a:extLst>
              <a:ext uri="{FF2B5EF4-FFF2-40B4-BE49-F238E27FC236}">
                <a16:creationId xmlns:a16="http://schemas.microsoft.com/office/drawing/2014/main" id="{2D9F203A-5E96-45FD-9D5B-D3E52CB170F6}"/>
              </a:ext>
            </a:extLst>
          </p:cNvPr>
          <p:cNvSpPr/>
          <p:nvPr/>
        </p:nvSpPr>
        <p:spPr>
          <a:xfrm>
            <a:off x="490673" y="1049741"/>
            <a:ext cx="4152419" cy="769441"/>
          </a:xfrm>
          <a:prstGeom prst="rect">
            <a:avLst/>
          </a:prstGeom>
          <a:noFill/>
        </p:spPr>
        <p:txBody>
          <a:bodyPr wrap="none" lIns="91440" tIns="45720" rIns="91440" bIns="45720">
            <a:spAutoFit/>
          </a:bodyPr>
          <a:lstStyle/>
          <a:p>
            <a:pPr algn="ctr"/>
            <a:r>
              <a:rPr lang="it-IT" sz="4400" dirty="0">
                <a:ln w="0"/>
                <a:solidFill>
                  <a:schemeClr val="bg2">
                    <a:lumMod val="50000"/>
                  </a:schemeClr>
                </a:solidFill>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Town of mafia</a:t>
            </a:r>
            <a:endParaRPr lang="it-IT" sz="4400" b="0" cap="none" spc="0" dirty="0">
              <a:ln w="0"/>
              <a:solidFill>
                <a:schemeClr val="bg2">
                  <a:lumMod val="50000"/>
                </a:schemeClr>
              </a:solidFill>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endParaRPr>
          </a:p>
        </p:txBody>
      </p:sp>
      <p:sp>
        <p:nvSpPr>
          <p:cNvPr id="6" name="Rettangolo 5">
            <a:extLst>
              <a:ext uri="{FF2B5EF4-FFF2-40B4-BE49-F238E27FC236}">
                <a16:creationId xmlns:a16="http://schemas.microsoft.com/office/drawing/2014/main" id="{C97B6F69-5E43-4F18-8209-D57E4AA5E90A}"/>
              </a:ext>
            </a:extLst>
          </p:cNvPr>
          <p:cNvSpPr/>
          <p:nvPr/>
        </p:nvSpPr>
        <p:spPr>
          <a:xfrm>
            <a:off x="257211" y="3841555"/>
            <a:ext cx="4619341" cy="769441"/>
          </a:xfrm>
          <a:prstGeom prst="rect">
            <a:avLst/>
          </a:prstGeom>
          <a:noFill/>
        </p:spPr>
        <p:txBody>
          <a:bodyPr wrap="none" lIns="91440" tIns="45720" rIns="91440" bIns="45720">
            <a:spAutoFit/>
          </a:bodyPr>
          <a:lstStyle/>
          <a:p>
            <a:pPr algn="ctr"/>
            <a:r>
              <a:rPr lang="it-IT" sz="4400" dirty="0">
                <a:ln w="0"/>
                <a:solidFill>
                  <a:srgbClr val="65C040"/>
                </a:solidFill>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Town of </a:t>
            </a:r>
            <a:r>
              <a:rPr lang="it-IT" sz="4400" dirty="0" err="1">
                <a:ln w="0"/>
                <a:solidFill>
                  <a:srgbClr val="65C040"/>
                </a:solidFill>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rPr>
              <a:t>legality</a:t>
            </a:r>
            <a:endParaRPr lang="it-IT" sz="4400" b="0" cap="none" spc="0" dirty="0">
              <a:ln w="0"/>
              <a:solidFill>
                <a:srgbClr val="65C040"/>
              </a:solidFill>
              <a:effectLst>
                <a:outerShdw blurRad="38100" dist="25400" dir="5400000" algn="ctr" rotWithShape="0">
                  <a:srgbClr val="6E747A">
                    <a:alpha val="43000"/>
                  </a:srgbClr>
                </a:outerShdw>
              </a:effectLst>
              <a:latin typeface="Verdana" panose="020B0604030504040204" pitchFamily="34" charset="0"/>
              <a:ea typeface="Verdana" panose="020B0604030504040204" pitchFamily="34" charset="0"/>
            </a:endParaRPr>
          </a:p>
        </p:txBody>
      </p:sp>
      <p:sp>
        <p:nvSpPr>
          <p:cNvPr id="7" name="Freccia in giù 6">
            <a:extLst>
              <a:ext uri="{FF2B5EF4-FFF2-40B4-BE49-F238E27FC236}">
                <a16:creationId xmlns:a16="http://schemas.microsoft.com/office/drawing/2014/main" id="{65DE5ED0-0A82-4FC2-8718-08A7042C569B}"/>
              </a:ext>
            </a:extLst>
          </p:cNvPr>
          <p:cNvSpPr/>
          <p:nvPr/>
        </p:nvSpPr>
        <p:spPr>
          <a:xfrm>
            <a:off x="2252556" y="2466929"/>
            <a:ext cx="628650" cy="769441"/>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highlight>
                <a:srgbClr val="FFFF00"/>
              </a:highlight>
            </a:endParaRPr>
          </a:p>
        </p:txBody>
      </p:sp>
    </p:spTree>
    <p:extLst>
      <p:ext uri="{BB962C8B-B14F-4D97-AF65-F5344CB8AC3E}">
        <p14:creationId xmlns:p14="http://schemas.microsoft.com/office/powerpoint/2010/main" val="144001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7621E700-7BC7-4B9E-8C0A-E0B2FDACD6BE}"/>
              </a:ext>
            </a:extLst>
          </p:cNvPr>
          <p:cNvSpPr/>
          <p:nvPr/>
        </p:nvSpPr>
        <p:spPr>
          <a:xfrm>
            <a:off x="1125970" y="1651148"/>
            <a:ext cx="4840720" cy="3046988"/>
          </a:xfrm>
          <a:prstGeom prst="rect">
            <a:avLst/>
          </a:prstGeom>
        </p:spPr>
        <p:txBody>
          <a:bodyPr wrap="square">
            <a:spAutoFit/>
          </a:bodyPr>
          <a:lstStyle/>
          <a:p>
            <a:pPr algn="just"/>
            <a:r>
              <a:rPr lang="it-IT" altLang="it-IT" sz="1600" dirty="0">
                <a:solidFill>
                  <a:srgbClr val="202124"/>
                </a:solidFill>
                <a:latin typeface="Verdana" panose="020B0604030504040204" pitchFamily="34" charset="0"/>
                <a:ea typeface="Verdana" panose="020B0604030504040204" pitchFamily="34" charset="0"/>
              </a:rPr>
              <a:t>His fame </a:t>
            </a:r>
            <a:r>
              <a:rPr lang="it-IT" altLang="it-IT" sz="1600" dirty="0" err="1">
                <a:solidFill>
                  <a:srgbClr val="202124"/>
                </a:solidFill>
                <a:latin typeface="Verdana" panose="020B0604030504040204" pitchFamily="34" charset="0"/>
                <a:ea typeface="Verdana" panose="020B0604030504040204" pitchFamily="34" charset="0"/>
              </a:rPr>
              <a:t>began</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when</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his</a:t>
            </a:r>
            <a:r>
              <a:rPr lang="it-IT" altLang="it-IT" sz="1600" dirty="0">
                <a:solidFill>
                  <a:srgbClr val="202124"/>
                </a:solidFill>
                <a:latin typeface="Verdana" panose="020B0604030504040204" pitchFamily="34" charset="0"/>
                <a:ea typeface="Verdana" panose="020B0604030504040204" pitchFamily="34" charset="0"/>
              </a:rPr>
              <a:t> name </a:t>
            </a:r>
            <a:r>
              <a:rPr lang="it-IT" altLang="it-IT" sz="1600" dirty="0" err="1">
                <a:solidFill>
                  <a:srgbClr val="202124"/>
                </a:solidFill>
                <a:latin typeface="Verdana" panose="020B0604030504040204" pitchFamily="34" charset="0"/>
                <a:ea typeface="Verdana" panose="020B0604030504040204" pitchFamily="34" charset="0"/>
              </a:rPr>
              <a:t>was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linked</a:t>
            </a:r>
            <a:r>
              <a:rPr lang="it-IT" altLang="it-IT" sz="1600" dirty="0">
                <a:solidFill>
                  <a:srgbClr val="202124"/>
                </a:solidFill>
                <a:latin typeface="Verdana" panose="020B0604030504040204" pitchFamily="34" charset="0"/>
                <a:ea typeface="Verdana" panose="020B0604030504040204" pitchFamily="34" charset="0"/>
              </a:rPr>
              <a:t> to the mafia family in the saga of the "</a:t>
            </a:r>
            <a:r>
              <a:rPr lang="it-IT" altLang="it-IT" sz="1600" dirty="0" err="1">
                <a:solidFill>
                  <a:srgbClr val="202124"/>
                </a:solidFill>
                <a:latin typeface="Verdana" panose="020B0604030504040204" pitchFamily="34" charset="0"/>
                <a:ea typeface="Verdana" panose="020B0604030504040204" pitchFamily="34" charset="0"/>
              </a:rPr>
              <a:t>Godfather</a:t>
            </a:r>
            <a:r>
              <a:rPr lang="it-IT" altLang="it-IT" sz="1600" dirty="0">
                <a:solidFill>
                  <a:srgbClr val="202124"/>
                </a:solidFill>
                <a:latin typeface="Verdana" panose="020B0604030504040204" pitchFamily="34" charset="0"/>
                <a:ea typeface="Verdana" panose="020B0604030504040204" pitchFamily="34" charset="0"/>
              </a:rPr>
              <a:t>" American </a:t>
            </a:r>
            <a:r>
              <a:rPr lang="it-IT" altLang="it-IT" sz="1600" dirty="0" err="1">
                <a:solidFill>
                  <a:srgbClr val="202124"/>
                </a:solidFill>
                <a:latin typeface="Verdana" panose="020B0604030504040204" pitchFamily="34" charset="0"/>
                <a:ea typeface="Verdana" panose="020B0604030504040204" pitchFamily="34" charset="0"/>
              </a:rPr>
              <a:t>films</a:t>
            </a:r>
            <a:r>
              <a:rPr lang="it-IT" altLang="it-IT" sz="1600" dirty="0">
                <a:solidFill>
                  <a:srgbClr val="202124"/>
                </a:solidFill>
                <a:latin typeface="Verdana" panose="020B0604030504040204" pitchFamily="34" charset="0"/>
                <a:ea typeface="Verdana" panose="020B0604030504040204" pitchFamily="34" charset="0"/>
              </a:rPr>
              <a:t>. In reality, the Corleone family </a:t>
            </a:r>
            <a:r>
              <a:rPr lang="it-IT" altLang="it-IT" sz="1600" dirty="0" err="1">
                <a:solidFill>
                  <a:srgbClr val="202124"/>
                </a:solidFill>
                <a:latin typeface="Verdana" panose="020B0604030504040204" pitchFamily="34" charset="0"/>
                <a:ea typeface="Verdana" panose="020B0604030504040204" pitchFamily="34" charset="0"/>
              </a:rPr>
              <a:t>does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not</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exist</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it</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is</a:t>
            </a:r>
            <a:r>
              <a:rPr lang="it-IT" altLang="it-IT" sz="1600" dirty="0">
                <a:solidFill>
                  <a:srgbClr val="202124"/>
                </a:solidFill>
                <a:latin typeface="Verdana" panose="020B0604030504040204" pitchFamily="34" charset="0"/>
                <a:ea typeface="Verdana" panose="020B0604030504040204" pitchFamily="34" charset="0"/>
              </a:rPr>
              <a:t> a </a:t>
            </a:r>
            <a:r>
              <a:rPr lang="it-IT" altLang="it-IT" sz="1600" dirty="0" err="1">
                <a:solidFill>
                  <a:srgbClr val="202124"/>
                </a:solidFill>
                <a:latin typeface="Verdana" panose="020B0604030504040204" pitchFamily="34" charset="0"/>
                <a:ea typeface="Verdana" panose="020B0604030504040204" pitchFamily="34" charset="0"/>
              </a:rPr>
              <a:t>cinematic</a:t>
            </a:r>
            <a:r>
              <a:rPr lang="it-IT" altLang="it-IT" sz="1600" dirty="0">
                <a:solidFill>
                  <a:srgbClr val="202124"/>
                </a:solidFill>
                <a:latin typeface="Verdana" panose="020B0604030504040204" pitchFamily="34" charset="0"/>
                <a:ea typeface="Verdana" panose="020B0604030504040204" pitchFamily="34" charset="0"/>
              </a:rPr>
              <a:t> fiction, </a:t>
            </a:r>
            <a:r>
              <a:rPr lang="it-IT" altLang="it-IT" sz="1600" dirty="0" err="1">
                <a:solidFill>
                  <a:srgbClr val="202124"/>
                </a:solidFill>
                <a:latin typeface="Verdana" panose="020B0604030504040204" pitchFamily="34" charset="0"/>
                <a:ea typeface="Verdana" panose="020B0604030504040204" pitchFamily="34" charset="0"/>
              </a:rPr>
              <a:t>but</a:t>
            </a:r>
            <a:r>
              <a:rPr lang="it-IT" altLang="it-IT" sz="1600" dirty="0">
                <a:solidFill>
                  <a:srgbClr val="202124"/>
                </a:solidFill>
                <a:latin typeface="Verdana" panose="020B0604030504040204" pitchFamily="34" charset="0"/>
                <a:ea typeface="Verdana" panose="020B0604030504040204" pitchFamily="34" charset="0"/>
              </a:rPr>
              <a:t> by </a:t>
            </a:r>
            <a:r>
              <a:rPr lang="it-IT" altLang="it-IT" sz="1600" dirty="0" err="1">
                <a:solidFill>
                  <a:srgbClr val="202124"/>
                </a:solidFill>
                <a:latin typeface="Verdana" panose="020B0604030504040204" pitchFamily="34" charset="0"/>
                <a:ea typeface="Verdana" panose="020B0604030504040204" pitchFamily="34" charset="0"/>
              </a:rPr>
              <a:t>many</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mistakenly</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believed</a:t>
            </a:r>
            <a:r>
              <a:rPr lang="it-IT" altLang="it-IT" sz="1600" dirty="0">
                <a:solidFill>
                  <a:srgbClr val="202124"/>
                </a:solidFill>
                <a:latin typeface="Verdana" panose="020B0604030504040204" pitchFamily="34" charset="0"/>
                <a:ea typeface="Verdana" panose="020B0604030504040204" pitchFamily="34" charset="0"/>
              </a:rPr>
              <a:t> to </a:t>
            </a:r>
            <a:r>
              <a:rPr lang="it-IT" altLang="it-IT" sz="1600" dirty="0" err="1">
                <a:solidFill>
                  <a:srgbClr val="202124"/>
                </a:solidFill>
                <a:latin typeface="Verdana" panose="020B0604030504040204" pitchFamily="34" charset="0"/>
                <a:ea typeface="Verdana" panose="020B0604030504040204" pitchFamily="34" charset="0"/>
              </a:rPr>
              <a:t>really</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exist</a:t>
            </a:r>
            <a:r>
              <a:rPr lang="it-IT" altLang="it-IT" sz="1600" dirty="0">
                <a:solidFill>
                  <a:srgbClr val="202124"/>
                </a:solidFill>
                <a:latin typeface="Verdana" panose="020B0604030504040204" pitchFamily="34" charset="0"/>
                <a:ea typeface="Verdana" panose="020B0604030504040204" pitchFamily="34" charset="0"/>
              </a:rPr>
              <a:t>), the reality </a:t>
            </a:r>
            <a:r>
              <a:rPr lang="it-IT" altLang="it-IT" sz="1600" dirty="0" err="1">
                <a:solidFill>
                  <a:srgbClr val="202124"/>
                </a:solidFill>
                <a:latin typeface="Verdana" panose="020B0604030504040204" pitchFamily="34" charset="0"/>
                <a:ea typeface="Verdana" panose="020B0604030504040204" pitchFamily="34" charset="0"/>
              </a:rPr>
              <a:t>is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much</a:t>
            </a:r>
            <a:r>
              <a:rPr lang="it-IT" altLang="it-IT" sz="1600" dirty="0">
                <a:solidFill>
                  <a:srgbClr val="202124"/>
                </a:solidFill>
                <a:latin typeface="Verdana" panose="020B0604030504040204" pitchFamily="34" charset="0"/>
                <a:ea typeface="Verdana" panose="020B0604030504040204" pitchFamily="34" charset="0"/>
              </a:rPr>
              <a:t> more </a:t>
            </a:r>
            <a:r>
              <a:rPr lang="it-IT" altLang="it-IT" sz="1600" dirty="0" err="1">
                <a:solidFill>
                  <a:srgbClr val="202124"/>
                </a:solidFill>
                <a:latin typeface="Verdana" panose="020B0604030504040204" pitchFamily="34" charset="0"/>
                <a:ea typeface="Verdana" panose="020B0604030504040204" pitchFamily="34" charset="0"/>
              </a:rPr>
              <a:t>painful</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because</a:t>
            </a:r>
            <a:r>
              <a:rPr lang="it-IT" altLang="it-IT" sz="1600" dirty="0">
                <a:solidFill>
                  <a:srgbClr val="202124"/>
                </a:solidFill>
                <a:latin typeface="Verdana" panose="020B0604030504040204" pitchFamily="34" charset="0"/>
                <a:ea typeface="Verdana" panose="020B0604030504040204" pitchFamily="34" charset="0"/>
              </a:rPr>
              <a:t> the post-war </a:t>
            </a:r>
            <a:r>
              <a:rPr lang="it-IT" altLang="it-IT" sz="1600" dirty="0" err="1">
                <a:solidFill>
                  <a:srgbClr val="202124"/>
                </a:solidFill>
                <a:latin typeface="Verdana" panose="020B0604030504040204" pitchFamily="34" charset="0"/>
                <a:ea typeface="Verdana" panose="020B0604030504040204" pitchFamily="34" charset="0"/>
              </a:rPr>
              <a:t>Sicilian</a:t>
            </a:r>
            <a:r>
              <a:rPr lang="it-IT" altLang="it-IT" sz="1600" dirty="0">
                <a:solidFill>
                  <a:srgbClr val="202124"/>
                </a:solidFill>
                <a:latin typeface="Verdana" panose="020B0604030504040204" pitchFamily="34" charset="0"/>
                <a:ea typeface="Verdana" panose="020B0604030504040204" pitchFamily="34" charset="0"/>
              </a:rPr>
              <a:t> mafia </a:t>
            </a:r>
            <a:r>
              <a:rPr lang="it-IT" altLang="it-IT" sz="1600" dirty="0" err="1">
                <a:solidFill>
                  <a:srgbClr val="202124"/>
                </a:solidFill>
                <a:latin typeface="Verdana" panose="020B0604030504040204" pitchFamily="34" charset="0"/>
                <a:ea typeface="Verdana" panose="020B0604030504040204" pitchFamily="34" charset="0"/>
              </a:rPr>
              <a:t>is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linked</a:t>
            </a:r>
            <a:r>
              <a:rPr lang="it-IT" altLang="it-IT" sz="1600" dirty="0">
                <a:solidFill>
                  <a:srgbClr val="202124"/>
                </a:solidFill>
                <a:latin typeface="Verdana" panose="020B0604030504040204" pitchFamily="34" charset="0"/>
                <a:ea typeface="Verdana" panose="020B0604030504040204" pitchFamily="34" charset="0"/>
              </a:rPr>
              <a:t> to the mafia "escalation" of Corleonesi </a:t>
            </a:r>
            <a:r>
              <a:rPr lang="it-IT" altLang="it-IT" sz="1600" dirty="0" err="1">
                <a:solidFill>
                  <a:srgbClr val="202124"/>
                </a:solidFill>
                <a:latin typeface="Verdana" panose="020B0604030504040204" pitchFamily="34" charset="0"/>
                <a:ea typeface="Verdana" panose="020B0604030504040204" pitchFamily="34" charset="0"/>
              </a:rPr>
              <a:t>bosses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who</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after</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various</a:t>
            </a:r>
            <a:r>
              <a:rPr lang="it-IT" altLang="it-IT" sz="1600" dirty="0">
                <a:solidFill>
                  <a:srgbClr val="202124"/>
                </a:solidFill>
                <a:latin typeface="Verdana" panose="020B0604030504040204" pitchFamily="34" charset="0"/>
                <a:ea typeface="Verdana" panose="020B0604030504040204" pitchFamily="34" charset="0"/>
              </a:rPr>
              <a:t> mafia </a:t>
            </a:r>
            <a:r>
              <a:rPr lang="it-IT" altLang="it-IT" sz="1600" dirty="0" err="1">
                <a:solidFill>
                  <a:srgbClr val="202124"/>
                </a:solidFill>
                <a:latin typeface="Verdana" panose="020B0604030504040204" pitchFamily="34" charset="0"/>
                <a:ea typeface="Verdana" panose="020B0604030504040204" pitchFamily="34" charset="0"/>
              </a:rPr>
              <a:t>wars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took</a:t>
            </a:r>
            <a:r>
              <a:rPr lang="it-IT" altLang="it-IT" sz="1600" dirty="0">
                <a:solidFill>
                  <a:srgbClr val="202124"/>
                </a:solidFill>
                <a:latin typeface="Verdana" panose="020B0604030504040204" pitchFamily="34" charset="0"/>
                <a:ea typeface="Verdana" panose="020B0604030504040204" pitchFamily="34" charset="0"/>
              </a:rPr>
              <a:t> over the others by </a:t>
            </a:r>
            <a:r>
              <a:rPr lang="it-IT" altLang="it-IT" sz="1600" dirty="0" err="1">
                <a:solidFill>
                  <a:srgbClr val="202124"/>
                </a:solidFill>
                <a:latin typeface="Verdana" panose="020B0604030504040204" pitchFamily="34" charset="0"/>
                <a:ea typeface="Verdana" panose="020B0604030504040204" pitchFamily="34" charset="0"/>
              </a:rPr>
              <a:t>effectively</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commanding</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through</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friendships</a:t>
            </a:r>
            <a:r>
              <a:rPr lang="it-IT" altLang="it-IT" sz="1600" dirty="0">
                <a:solidFill>
                  <a:srgbClr val="202124"/>
                </a:solidFill>
                <a:latin typeface="Verdana" panose="020B0604030504040204" pitchFamily="34" charset="0"/>
                <a:ea typeface="Verdana" panose="020B0604030504040204" pitchFamily="34" charset="0"/>
              </a:rPr>
              <a:t> and </a:t>
            </a:r>
            <a:r>
              <a:rPr lang="it-IT" altLang="it-IT" sz="1600" dirty="0" err="1">
                <a:solidFill>
                  <a:srgbClr val="202124"/>
                </a:solidFill>
                <a:latin typeface="Verdana" panose="020B0604030504040204" pitchFamily="34" charset="0"/>
                <a:ea typeface="Verdana" panose="020B0604030504040204" pitchFamily="34" charset="0"/>
              </a:rPr>
              <a:t>alliances</a:t>
            </a:r>
            <a:r>
              <a:rPr lang="it-IT" altLang="it-IT" sz="1600" dirty="0">
                <a:solidFill>
                  <a:srgbClr val="202124"/>
                </a:solidFill>
                <a:latin typeface="Verdana" panose="020B0604030504040204" pitchFamily="34" charset="0"/>
                <a:ea typeface="Verdana" panose="020B0604030504040204" pitchFamily="34" charset="0"/>
              </a:rPr>
              <a:t> </a:t>
            </a:r>
            <a:r>
              <a:rPr lang="it-IT" altLang="it-IT" sz="1600" dirty="0" err="1">
                <a:solidFill>
                  <a:srgbClr val="202124"/>
                </a:solidFill>
                <a:latin typeface="Verdana" panose="020B0604030504040204" pitchFamily="34" charset="0"/>
                <a:ea typeface="Verdana" panose="020B0604030504040204" pitchFamily="34" charset="0"/>
              </a:rPr>
              <a:t>all</a:t>
            </a:r>
            <a:r>
              <a:rPr lang="it-IT" altLang="it-IT" sz="1600" dirty="0">
                <a:solidFill>
                  <a:srgbClr val="202124"/>
                </a:solidFill>
                <a:latin typeface="Verdana" panose="020B0604030504040204" pitchFamily="34" charset="0"/>
                <a:ea typeface="Verdana" panose="020B0604030504040204" pitchFamily="34" charset="0"/>
              </a:rPr>
              <a:t> of </a:t>
            </a:r>
            <a:r>
              <a:rPr lang="it-IT" altLang="it-IT" sz="1600" dirty="0" err="1">
                <a:solidFill>
                  <a:srgbClr val="202124"/>
                </a:solidFill>
                <a:latin typeface="Verdana" panose="020B0604030504040204" pitchFamily="34" charset="0"/>
                <a:ea typeface="Verdana" panose="020B0604030504040204" pitchFamily="34" charset="0"/>
              </a:rPr>
              <a:t>Sicily</a:t>
            </a:r>
            <a:r>
              <a:rPr lang="it-IT" altLang="it-IT" sz="1600" dirty="0">
                <a:solidFill>
                  <a:srgbClr val="202124"/>
                </a:solidFill>
                <a:latin typeface="Verdana" panose="020B0604030504040204" pitchFamily="34" charset="0"/>
                <a:ea typeface="Verdana" panose="020B0604030504040204" pitchFamily="34" charset="0"/>
              </a:rPr>
              <a:t>.</a:t>
            </a:r>
            <a:r>
              <a:rPr lang="it-IT" altLang="it-IT" sz="1600" dirty="0">
                <a:latin typeface="Verdana" panose="020B0604030504040204" pitchFamily="34" charset="0"/>
                <a:ea typeface="Verdana" panose="020B0604030504040204" pitchFamily="34" charset="0"/>
              </a:rPr>
              <a:t> </a:t>
            </a:r>
            <a:endParaRPr lang="it-IT" sz="1600" dirty="0">
              <a:latin typeface="Verdana" panose="020B0604030504040204" pitchFamily="34" charset="0"/>
              <a:ea typeface="Verdana" panose="020B0604030504040204" pitchFamily="34" charset="0"/>
            </a:endParaRPr>
          </a:p>
        </p:txBody>
      </p:sp>
      <p:pic>
        <p:nvPicPr>
          <p:cNvPr id="5" name="Immagine 4">
            <a:extLst>
              <a:ext uri="{FF2B5EF4-FFF2-40B4-BE49-F238E27FC236}">
                <a16:creationId xmlns:a16="http://schemas.microsoft.com/office/drawing/2014/main" id="{D2EB2EBB-F04A-43B9-AA6C-F14B791BDB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507" y="1648946"/>
            <a:ext cx="3962400" cy="3049190"/>
          </a:xfrm>
          <a:prstGeom prst="rect">
            <a:avLst/>
          </a:prstGeom>
        </p:spPr>
      </p:pic>
    </p:spTree>
    <p:extLst>
      <p:ext uri="{BB962C8B-B14F-4D97-AF65-F5344CB8AC3E}">
        <p14:creationId xmlns:p14="http://schemas.microsoft.com/office/powerpoint/2010/main" val="149260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17B25B7A-8208-4FBF-B4F8-8E6D73563280}"/>
              </a:ext>
            </a:extLst>
          </p:cNvPr>
          <p:cNvSpPr>
            <a:spLocks noChangeArrowheads="1"/>
          </p:cNvSpPr>
          <p:nvPr/>
        </p:nvSpPr>
        <p:spPr bwMode="auto">
          <a:xfrm>
            <a:off x="-2331721" y="-916064"/>
            <a:ext cx="816881867"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100" b="0" i="0" u="none" strike="noStrike" cap="none" normalizeH="0" baseline="0">
                <a:ln>
                  <a:noFill/>
                </a:ln>
                <a:solidFill>
                  <a:srgbClr val="202124"/>
                </a:solidFill>
                <a:effectLst/>
                <a:latin typeface="inherit"/>
              </a:rPr>
              <a:t>C.I.D.M.A, International Center for Documentation on the Mafia and Anti-Mafia Movement holds the documents of the Maxi-trial, which marked a fundamental stage in the fight against the Cosa Nostra. The documents, donated to Corleone by the Criminal Chamber of the Court of Palermo, testify to the work of magistrates such as Giovanni Falcone and Paolo Borsellino, who paid with their lives for their commitment in the fight against the mafia. Among the folders are the statements made by the well-known repentant Tommaso Buscetta to judge Falcone. There are also some photos of the photographer from L'Ora Letizia Battaglia.</a:t>
            </a:r>
            <a:r>
              <a:rPr kumimoji="0" lang="it-IT" altLang="it-IT" sz="800" b="0" i="0" u="none" strike="noStrike" cap="none" normalizeH="0" baseline="0">
                <a:ln>
                  <a:noFill/>
                </a:ln>
                <a:solidFill>
                  <a:schemeClr val="tx1"/>
                </a:solidFill>
                <a:effectLst/>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9" name="Rectangle 2">
            <a:extLst>
              <a:ext uri="{FF2B5EF4-FFF2-40B4-BE49-F238E27FC236}">
                <a16:creationId xmlns:a16="http://schemas.microsoft.com/office/drawing/2014/main" id="{4714E691-C6C9-446F-B336-B6EA08CFE02A}"/>
              </a:ext>
            </a:extLst>
          </p:cNvPr>
          <p:cNvSpPr>
            <a:spLocks noChangeArrowheads="1"/>
          </p:cNvSpPr>
          <p:nvPr/>
        </p:nvSpPr>
        <p:spPr bwMode="auto">
          <a:xfrm>
            <a:off x="1832927" y="4309078"/>
            <a:ext cx="8635048" cy="1913352"/>
          </a:xfrm>
          <a:prstGeom prst="rect">
            <a:avLst/>
          </a:prstGeom>
          <a:solidFill>
            <a:srgbClr val="F8F9FA"/>
          </a:solidFill>
          <a:ln w="254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C.I.D.M.A, International Center for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Documentation</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on the Mafia and Anti-Mafia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Movement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holds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documents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of the Maxi-trial,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which</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marked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fundamental</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stage in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fight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against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Cosa Nostra.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documents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donated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Corleone by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Criminal</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Chamber of the Court of Palermo,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testify</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to the work of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magistrates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such</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Giovanni Falcone and Paolo Borsellino,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who</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paid</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with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their</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lives</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for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their</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commitment in the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fight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a:t>
            </a:r>
            <a:r>
              <a:rPr kumimoji="0" lang="it-IT" altLang="it-IT" b="0" i="0" u="none" strike="noStrike" cap="none" normalizeH="0" baseline="0" dirty="0" err="1">
                <a:ln>
                  <a:noFill/>
                </a:ln>
                <a:solidFill>
                  <a:srgbClr val="202124"/>
                </a:solidFill>
                <a:effectLst/>
                <a:latin typeface="Verdana" panose="020B0604030504040204" pitchFamily="34" charset="0"/>
                <a:ea typeface="Verdana" panose="020B0604030504040204" pitchFamily="34" charset="0"/>
              </a:rPr>
              <a:t>against</a:t>
            </a:r>
            <a:r>
              <a:rPr kumimoji="0" lang="it-IT" altLang="it-IT" b="0" i="0" u="none" strike="noStrike" cap="none" normalizeH="0" baseline="0" dirty="0">
                <a:ln>
                  <a:noFill/>
                </a:ln>
                <a:solidFill>
                  <a:srgbClr val="202124"/>
                </a:solidFill>
                <a:effectLst/>
                <a:latin typeface="Verdana" panose="020B0604030504040204" pitchFamily="34" charset="0"/>
                <a:ea typeface="Verdana" panose="020B0604030504040204" pitchFamily="34" charset="0"/>
              </a:rPr>
              <a:t> the mafia. </a:t>
            </a:r>
            <a:endParaRPr kumimoji="0" lang="it-IT" altLang="it-IT"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p:txBody>
      </p:sp>
      <p:sp>
        <p:nvSpPr>
          <p:cNvPr id="15" name="Rettangolo 14">
            <a:extLst>
              <a:ext uri="{FF2B5EF4-FFF2-40B4-BE49-F238E27FC236}">
                <a16:creationId xmlns:a16="http://schemas.microsoft.com/office/drawing/2014/main" id="{62EA5012-0978-44A8-B4A1-542AACD73FE4}"/>
              </a:ext>
            </a:extLst>
          </p:cNvPr>
          <p:cNvSpPr/>
          <p:nvPr/>
        </p:nvSpPr>
        <p:spPr>
          <a:xfrm>
            <a:off x="1832928" y="114153"/>
            <a:ext cx="8635048" cy="769441"/>
          </a:xfrm>
          <a:prstGeom prst="rect">
            <a:avLst/>
          </a:prstGeom>
          <a:solidFill>
            <a:srgbClr val="FFC000"/>
          </a:solidFill>
          <a:ln w="66675">
            <a:solidFill>
              <a:srgbClr val="FFC000"/>
            </a:solidFill>
          </a:ln>
        </p:spPr>
        <p:txBody>
          <a:bodyPr wrap="square" lIns="91440" tIns="45720" rIns="91440" bIns="45720">
            <a:spAutoFit/>
          </a:bodyPr>
          <a:lstStyle/>
          <a:p>
            <a:pPr algn="ctr"/>
            <a:r>
              <a:rPr lang="it-IT" sz="4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rPr>
              <a:t>THE C.I.D.M.A.</a:t>
            </a:r>
          </a:p>
        </p:txBody>
      </p:sp>
      <p:pic>
        <p:nvPicPr>
          <p:cNvPr id="3" name="Immagine 2">
            <a:extLst>
              <a:ext uri="{FF2B5EF4-FFF2-40B4-BE49-F238E27FC236}">
                <a16:creationId xmlns:a16="http://schemas.microsoft.com/office/drawing/2014/main" id="{B76CA2C5-4252-4C01-A94D-F557DCFB3B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2927" y="1133517"/>
            <a:ext cx="3933789" cy="2946545"/>
          </a:xfrm>
          <a:prstGeom prst="rect">
            <a:avLst/>
          </a:prstGeom>
          <a:ln w="34925">
            <a:solidFill>
              <a:schemeClr val="tx1">
                <a:lumMod val="65000"/>
                <a:lumOff val="35000"/>
                <a:alpha val="99000"/>
              </a:schemeClr>
            </a:solidFill>
          </a:ln>
        </p:spPr>
      </p:pic>
      <p:pic>
        <p:nvPicPr>
          <p:cNvPr id="8" name="Immagine 7">
            <a:extLst>
              <a:ext uri="{FF2B5EF4-FFF2-40B4-BE49-F238E27FC236}">
                <a16:creationId xmlns:a16="http://schemas.microsoft.com/office/drawing/2014/main" id="{4D840AE7-C49B-49B8-9548-0F94BE7C8E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8508" y="1126210"/>
            <a:ext cx="4479467" cy="2953851"/>
          </a:xfrm>
          <a:prstGeom prst="rect">
            <a:avLst/>
          </a:prstGeom>
          <a:ln w="28575">
            <a:solidFill>
              <a:schemeClr val="tx1">
                <a:alpha val="55000"/>
              </a:schemeClr>
            </a:solidFill>
          </a:ln>
        </p:spPr>
      </p:pic>
    </p:spTree>
    <p:extLst>
      <p:ext uri="{BB962C8B-B14F-4D97-AF65-F5344CB8AC3E}">
        <p14:creationId xmlns:p14="http://schemas.microsoft.com/office/powerpoint/2010/main" val="49444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5AFB9AB-C748-445C-86A0-2598D1575B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953" y="3429000"/>
            <a:ext cx="3679232" cy="2755872"/>
          </a:xfrm>
          <a:prstGeom prst="rect">
            <a:avLst/>
          </a:prstGeom>
          <a:ln w="28575">
            <a:solidFill>
              <a:schemeClr val="tx1"/>
            </a:solidFill>
          </a:ln>
        </p:spPr>
      </p:pic>
      <p:pic>
        <p:nvPicPr>
          <p:cNvPr id="3" name="Immagine 2">
            <a:extLst>
              <a:ext uri="{FF2B5EF4-FFF2-40B4-BE49-F238E27FC236}">
                <a16:creationId xmlns:a16="http://schemas.microsoft.com/office/drawing/2014/main" id="{4331B455-2396-4B9B-959A-9D56F336F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702" y="473320"/>
            <a:ext cx="3679232" cy="2448361"/>
          </a:xfrm>
          <a:prstGeom prst="rect">
            <a:avLst/>
          </a:prstGeom>
          <a:ln w="28575">
            <a:solidFill>
              <a:schemeClr val="tx1"/>
            </a:solidFill>
          </a:ln>
        </p:spPr>
      </p:pic>
      <p:sp>
        <p:nvSpPr>
          <p:cNvPr id="4" name="Rettangolo 3">
            <a:extLst>
              <a:ext uri="{FF2B5EF4-FFF2-40B4-BE49-F238E27FC236}">
                <a16:creationId xmlns:a16="http://schemas.microsoft.com/office/drawing/2014/main" id="{C0DD37FC-F3A7-407C-AE5B-DF9FE1EB066A}"/>
              </a:ext>
            </a:extLst>
          </p:cNvPr>
          <p:cNvSpPr/>
          <p:nvPr/>
        </p:nvSpPr>
        <p:spPr>
          <a:xfrm>
            <a:off x="4327236" y="1242579"/>
            <a:ext cx="3537528" cy="4247317"/>
          </a:xfrm>
          <a:prstGeom prst="rect">
            <a:avLst/>
          </a:prstGeom>
        </p:spPr>
        <p:txBody>
          <a:bodyPr wrap="square">
            <a:spAutoFit/>
          </a:bodyPr>
          <a:lstStyle/>
          <a:p>
            <a:pPr algn="just"/>
            <a:r>
              <a:rPr lang="it-IT" altLang="it-IT" dirty="0" err="1">
                <a:solidFill>
                  <a:srgbClr val="202124"/>
                </a:solidFill>
                <a:latin typeface="Verdana" panose="020B0604030504040204" pitchFamily="34" charset="0"/>
                <a:ea typeface="Verdana" panose="020B0604030504040204" pitchFamily="34" charset="0"/>
              </a:rPr>
              <a:t>Volunteer</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groups</a:t>
            </a:r>
            <a:r>
              <a:rPr lang="it-IT" altLang="it-IT" dirty="0">
                <a:solidFill>
                  <a:srgbClr val="202124"/>
                </a:solidFill>
                <a:latin typeface="Verdana" panose="020B0604030504040204" pitchFamily="34" charset="0"/>
                <a:ea typeface="Verdana" panose="020B0604030504040204" pitchFamily="34" charset="0"/>
              </a:rPr>
              <a:t> in </a:t>
            </a:r>
            <a:r>
              <a:rPr lang="it-IT" altLang="it-IT" dirty="0" err="1">
                <a:solidFill>
                  <a:srgbClr val="202124"/>
                </a:solidFill>
                <a:latin typeface="Verdana" panose="020B0604030504040204" pitchFamily="34" charset="0"/>
                <a:ea typeface="Verdana" panose="020B0604030504040204" pitchFamily="34" charset="0"/>
              </a:rPr>
              <a:t>various</a:t>
            </a:r>
            <a:r>
              <a:rPr lang="it-IT" altLang="it-IT" dirty="0">
                <a:solidFill>
                  <a:srgbClr val="202124"/>
                </a:solidFill>
                <a:latin typeface="Verdana" panose="020B0604030504040204" pitchFamily="34" charset="0"/>
                <a:ea typeface="Verdana" panose="020B0604030504040204" pitchFamily="34" charset="0"/>
              </a:rPr>
              <a:t> non-profit </a:t>
            </a:r>
            <a:r>
              <a:rPr lang="it-IT" altLang="it-IT" dirty="0" err="1">
                <a:solidFill>
                  <a:srgbClr val="202124"/>
                </a:solidFill>
                <a:latin typeface="Verdana" panose="020B0604030504040204" pitchFamily="34" charset="0"/>
                <a:ea typeface="Verdana" panose="020B0604030504040204" pitchFamily="34" charset="0"/>
              </a:rPr>
              <a:t>associations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have</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contributed</a:t>
            </a:r>
            <a:r>
              <a:rPr lang="it-IT" altLang="it-IT" dirty="0">
                <a:solidFill>
                  <a:srgbClr val="202124"/>
                </a:solidFill>
                <a:latin typeface="Verdana" panose="020B0604030504040204" pitchFamily="34" charset="0"/>
                <a:ea typeface="Verdana" panose="020B0604030504040204" pitchFamily="34" charset="0"/>
              </a:rPr>
              <a:t> to changing </a:t>
            </a:r>
            <a:r>
              <a:rPr lang="it-IT" altLang="it-IT" dirty="0" err="1">
                <a:solidFill>
                  <a:srgbClr val="202124"/>
                </a:solidFill>
                <a:latin typeface="Verdana" panose="020B0604030504040204" pitchFamily="34" charset="0"/>
                <a:ea typeface="Verdana" panose="020B0604030504040204" pitchFamily="34" charset="0"/>
              </a:rPr>
              <a:t>Corleone's</a:t>
            </a:r>
            <a:r>
              <a:rPr lang="it-IT" altLang="it-IT" dirty="0">
                <a:solidFill>
                  <a:srgbClr val="202124"/>
                </a:solidFill>
                <a:latin typeface="Verdana" panose="020B0604030504040204" pitchFamily="34" charset="0"/>
                <a:ea typeface="Verdana" panose="020B0604030504040204" pitchFamily="34" charset="0"/>
              </a:rPr>
              <a:t> image </a:t>
            </a:r>
            <a:r>
              <a:rPr lang="it-IT" altLang="it-IT" dirty="0" err="1">
                <a:solidFill>
                  <a:srgbClr val="202124"/>
                </a:solidFill>
                <a:latin typeface="Verdana" panose="020B0604030504040204" pitchFamily="34" charset="0"/>
                <a:ea typeface="Verdana" panose="020B0604030504040204" pitchFamily="34" charset="0"/>
              </a:rPr>
              <a:t>through</a:t>
            </a:r>
            <a:r>
              <a:rPr lang="it-IT" altLang="it-IT" dirty="0">
                <a:solidFill>
                  <a:srgbClr val="202124"/>
                </a:solidFill>
                <a:latin typeface="Verdana" panose="020B0604030504040204" pitchFamily="34" charset="0"/>
                <a:ea typeface="Verdana" panose="020B0604030504040204" pitchFamily="34" charset="0"/>
              </a:rPr>
              <a:t> social </a:t>
            </a:r>
            <a:r>
              <a:rPr lang="it-IT" altLang="it-IT" dirty="0" err="1">
                <a:solidFill>
                  <a:srgbClr val="202124"/>
                </a:solidFill>
                <a:latin typeface="Verdana" panose="020B0604030504040204" pitchFamily="34" charset="0"/>
                <a:ea typeface="Verdana" panose="020B0604030504040204" pitchFamily="34" charset="0"/>
              </a:rPr>
              <a:t>campaigns</a:t>
            </a:r>
            <a:r>
              <a:rPr lang="it-IT" altLang="it-IT" dirty="0">
                <a:solidFill>
                  <a:srgbClr val="202124"/>
                </a:solidFill>
                <a:latin typeface="Verdana" panose="020B0604030504040204" pitchFamily="34" charset="0"/>
                <a:ea typeface="Verdana" panose="020B0604030504040204" pitchFamily="34" charset="0"/>
              </a:rPr>
              <a:t> in </a:t>
            </a:r>
            <a:r>
              <a:rPr lang="it-IT" altLang="it-IT" dirty="0" err="1">
                <a:solidFill>
                  <a:srgbClr val="202124"/>
                </a:solidFill>
                <a:latin typeface="Verdana" panose="020B0604030504040204" pitchFamily="34" charset="0"/>
                <a:ea typeface="Verdana" panose="020B0604030504040204" pitchFamily="34" charset="0"/>
              </a:rPr>
              <a:t>favor</a:t>
            </a:r>
            <a:r>
              <a:rPr lang="it-IT" altLang="it-IT" dirty="0">
                <a:solidFill>
                  <a:srgbClr val="202124"/>
                </a:solidFill>
                <a:latin typeface="Verdana" panose="020B0604030504040204" pitchFamily="34" charset="0"/>
                <a:ea typeface="Verdana" panose="020B0604030504040204" pitchFamily="34" charset="0"/>
              </a:rPr>
              <a:t> of </a:t>
            </a:r>
            <a:r>
              <a:rPr lang="it-IT" altLang="it-IT" dirty="0" err="1">
                <a:solidFill>
                  <a:srgbClr val="202124"/>
                </a:solidFill>
                <a:latin typeface="Verdana" panose="020B0604030504040204" pitchFamily="34" charset="0"/>
                <a:ea typeface="Verdana" panose="020B0604030504040204" pitchFamily="34" charset="0"/>
              </a:rPr>
              <a:t>legality</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declined</a:t>
            </a:r>
            <a:r>
              <a:rPr lang="it-IT" altLang="it-IT" dirty="0">
                <a:solidFill>
                  <a:srgbClr val="202124"/>
                </a:solidFill>
                <a:latin typeface="Verdana" panose="020B0604030504040204" pitchFamily="34" charset="0"/>
                <a:ea typeface="Verdana" panose="020B0604030504040204" pitchFamily="34" charset="0"/>
              </a:rPr>
              <a:t> in </a:t>
            </a:r>
            <a:r>
              <a:rPr lang="it-IT" altLang="it-IT" dirty="0" err="1">
                <a:solidFill>
                  <a:srgbClr val="202124"/>
                </a:solidFill>
                <a:latin typeface="Verdana" panose="020B0604030504040204" pitchFamily="34" charset="0"/>
                <a:ea typeface="Verdana" panose="020B0604030504040204" pitchFamily="34" charset="0"/>
              </a:rPr>
              <a:t>days</a:t>
            </a:r>
            <a:r>
              <a:rPr lang="it-IT" altLang="it-IT" dirty="0">
                <a:solidFill>
                  <a:srgbClr val="202124"/>
                </a:solidFill>
                <a:latin typeface="Verdana" panose="020B0604030504040204" pitchFamily="34" charset="0"/>
                <a:ea typeface="Verdana" panose="020B0604030504040204" pitchFamily="34" charset="0"/>
              </a:rPr>
              <a:t> for </a:t>
            </a:r>
            <a:r>
              <a:rPr lang="it-IT" altLang="it-IT" dirty="0" err="1">
                <a:solidFill>
                  <a:srgbClr val="202124"/>
                </a:solidFill>
                <a:latin typeface="Verdana" panose="020B0604030504040204" pitchFamily="34" charset="0"/>
                <a:ea typeface="Verdana" panose="020B0604030504040204" pitchFamily="34" charset="0"/>
              </a:rPr>
              <a:t>legality</a:t>
            </a:r>
            <a:r>
              <a:rPr lang="it-IT" altLang="it-IT" dirty="0">
                <a:solidFill>
                  <a:srgbClr val="202124"/>
                </a:solidFill>
                <a:latin typeface="Verdana" panose="020B0604030504040204" pitchFamily="34" charset="0"/>
                <a:ea typeface="Verdana" panose="020B0604030504040204" pitchFamily="34" charset="0"/>
              </a:rPr>
              <a:t>, educational </a:t>
            </a:r>
            <a:r>
              <a:rPr lang="it-IT" altLang="it-IT" dirty="0" err="1">
                <a:solidFill>
                  <a:srgbClr val="202124"/>
                </a:solidFill>
                <a:latin typeface="Verdana" panose="020B0604030504040204" pitchFamily="34" charset="0"/>
                <a:ea typeface="Verdana" panose="020B0604030504040204" pitchFamily="34" charset="0"/>
              </a:rPr>
              <a:t>courses</a:t>
            </a:r>
            <a:r>
              <a:rPr lang="it-IT" altLang="it-IT" dirty="0">
                <a:solidFill>
                  <a:srgbClr val="202124"/>
                </a:solidFill>
                <a:latin typeface="Verdana" panose="020B0604030504040204" pitchFamily="34" charset="0"/>
                <a:ea typeface="Verdana" panose="020B0604030504040204" pitchFamily="34" charset="0"/>
              </a:rPr>
              <a:t> in schools, </a:t>
            </a:r>
            <a:r>
              <a:rPr lang="it-IT" altLang="it-IT" dirty="0" err="1">
                <a:solidFill>
                  <a:srgbClr val="202124"/>
                </a:solidFill>
                <a:latin typeface="Verdana" panose="020B0604030504040204" pitchFamily="34" charset="0"/>
                <a:ea typeface="Verdana" panose="020B0604030504040204" pitchFamily="34" charset="0"/>
              </a:rPr>
              <a:t>artistic</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competitions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photographic</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exhibitions</a:t>
            </a:r>
            <a:r>
              <a:rPr lang="it-IT" altLang="it-IT" dirty="0">
                <a:solidFill>
                  <a:srgbClr val="202124"/>
                </a:solidFill>
                <a:latin typeface="Verdana" panose="020B0604030504040204" pitchFamily="34" charset="0"/>
                <a:ea typeface="Verdana" panose="020B0604030504040204" pitchFamily="34" charset="0"/>
              </a:rPr>
              <a:t> on the mafia, presentation of books, etc. </a:t>
            </a:r>
            <a:r>
              <a:rPr lang="it-IT" altLang="it-IT" dirty="0" err="1">
                <a:solidFill>
                  <a:srgbClr val="202124"/>
                </a:solidFill>
                <a:latin typeface="Verdana" panose="020B0604030504040204" pitchFamily="34" charset="0"/>
                <a:ea typeface="Verdana" panose="020B0604030504040204" pitchFamily="34" charset="0"/>
              </a:rPr>
              <a:t>overlapped</a:t>
            </a:r>
            <a:r>
              <a:rPr lang="it-IT" altLang="it-IT" dirty="0">
                <a:solidFill>
                  <a:srgbClr val="202124"/>
                </a:solidFill>
                <a:latin typeface="Verdana" panose="020B0604030504040204" pitchFamily="34" charset="0"/>
                <a:ea typeface="Verdana" panose="020B0604030504040204" pitchFamily="34" charset="0"/>
              </a:rPr>
              <a:t> with the </a:t>
            </a:r>
            <a:r>
              <a:rPr lang="it-IT" altLang="it-IT" dirty="0" err="1">
                <a:solidFill>
                  <a:srgbClr val="202124"/>
                </a:solidFill>
                <a:latin typeface="Verdana" panose="020B0604030504040204" pitchFamily="34" charset="0"/>
                <a:ea typeface="Verdana" panose="020B0604030504040204" pitchFamily="34" charset="0"/>
              </a:rPr>
              <a:t>cooperatives</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that</a:t>
            </a:r>
            <a:r>
              <a:rPr lang="it-IT" altLang="it-IT" dirty="0">
                <a:solidFill>
                  <a:srgbClr val="202124"/>
                </a:solidFill>
                <a:latin typeface="Verdana" panose="020B0604030504040204" pitchFamily="34" charset="0"/>
                <a:ea typeface="Verdana" panose="020B0604030504040204" pitchFamily="34" charset="0"/>
              </a:rPr>
              <a:t> work the </a:t>
            </a:r>
            <a:r>
              <a:rPr lang="it-IT" altLang="it-IT" dirty="0" err="1">
                <a:solidFill>
                  <a:srgbClr val="202124"/>
                </a:solidFill>
                <a:latin typeface="Verdana" panose="020B0604030504040204" pitchFamily="34" charset="0"/>
                <a:ea typeface="Verdana" panose="020B0604030504040204" pitchFamily="34" charset="0"/>
              </a:rPr>
              <a:t>land</a:t>
            </a:r>
            <a:r>
              <a:rPr lang="it-IT" altLang="it-IT" dirty="0">
                <a:solidFill>
                  <a:srgbClr val="202124"/>
                </a:solidFill>
                <a:latin typeface="Verdana" panose="020B0604030504040204" pitchFamily="34" charset="0"/>
                <a:ea typeface="Verdana" panose="020B0604030504040204" pitchFamily="34" charset="0"/>
              </a:rPr>
              <a:t> </a:t>
            </a:r>
            <a:r>
              <a:rPr lang="it-IT" altLang="it-IT" dirty="0" err="1">
                <a:solidFill>
                  <a:srgbClr val="202124"/>
                </a:solidFill>
                <a:latin typeface="Verdana" panose="020B0604030504040204" pitchFamily="34" charset="0"/>
                <a:ea typeface="Verdana" panose="020B0604030504040204" pitchFamily="34" charset="0"/>
              </a:rPr>
              <a:t>confiscated</a:t>
            </a:r>
            <a:r>
              <a:rPr lang="it-IT" altLang="it-IT" dirty="0">
                <a:solidFill>
                  <a:srgbClr val="202124"/>
                </a:solidFill>
                <a:latin typeface="Verdana" panose="020B0604030504040204" pitchFamily="34" charset="0"/>
                <a:ea typeface="Verdana" panose="020B0604030504040204" pitchFamily="34" charset="0"/>
              </a:rPr>
              <a:t> from Mafia </a:t>
            </a:r>
            <a:r>
              <a:rPr lang="it-IT" altLang="it-IT" dirty="0" err="1">
                <a:solidFill>
                  <a:srgbClr val="202124"/>
                </a:solidFill>
                <a:latin typeface="Verdana" panose="020B0604030504040204" pitchFamily="34" charset="0"/>
                <a:ea typeface="Verdana" panose="020B0604030504040204" pitchFamily="34" charset="0"/>
              </a:rPr>
              <a:t>bosses</a:t>
            </a:r>
            <a:r>
              <a:rPr lang="it-IT" altLang="it-IT" dirty="0">
                <a:solidFill>
                  <a:srgbClr val="202124"/>
                </a:solidFill>
                <a:latin typeface="Verdana" panose="020B0604030504040204" pitchFamily="34" charset="0"/>
                <a:ea typeface="Verdana" panose="020B0604030504040204" pitchFamily="34" charset="0"/>
              </a:rPr>
              <a:t>.   </a:t>
            </a:r>
            <a:endParaRPr lang="it-IT" dirty="0">
              <a:latin typeface="Verdana" panose="020B0604030504040204" pitchFamily="34" charset="0"/>
              <a:ea typeface="Verdana" panose="020B0604030504040204" pitchFamily="34" charset="0"/>
            </a:endParaRPr>
          </a:p>
        </p:txBody>
      </p:sp>
      <p:pic>
        <p:nvPicPr>
          <p:cNvPr id="6" name="Immagine 5">
            <a:extLst>
              <a:ext uri="{FF2B5EF4-FFF2-40B4-BE49-F238E27FC236}">
                <a16:creationId xmlns:a16="http://schemas.microsoft.com/office/drawing/2014/main" id="{4C2941FB-E825-42BB-BB33-44D94D1E30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4466" y="473320"/>
            <a:ext cx="3783142" cy="2357803"/>
          </a:xfrm>
          <a:prstGeom prst="rect">
            <a:avLst/>
          </a:prstGeom>
          <a:ln w="28575">
            <a:solidFill>
              <a:schemeClr val="tx1"/>
            </a:solidFill>
          </a:ln>
        </p:spPr>
      </p:pic>
      <p:pic>
        <p:nvPicPr>
          <p:cNvPr id="8" name="Immagine 7">
            <a:extLst>
              <a:ext uri="{FF2B5EF4-FFF2-40B4-BE49-F238E27FC236}">
                <a16:creationId xmlns:a16="http://schemas.microsoft.com/office/drawing/2014/main" id="{CEB7671B-AF8A-4553-A8FB-5F7896800A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52728" y="3366238"/>
            <a:ext cx="2985447" cy="2985447"/>
          </a:xfrm>
          <a:prstGeom prst="rect">
            <a:avLst/>
          </a:prstGeom>
          <a:ln w="28575">
            <a:solidFill>
              <a:schemeClr val="tx1"/>
            </a:solidFill>
          </a:ln>
        </p:spPr>
      </p:pic>
    </p:spTree>
    <p:extLst>
      <p:ext uri="{BB962C8B-B14F-4D97-AF65-F5344CB8AC3E}">
        <p14:creationId xmlns:p14="http://schemas.microsoft.com/office/powerpoint/2010/main" val="36785683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1908</Words>
  <Application>Microsoft Office PowerPoint</Application>
  <PresentationFormat>Widescreen</PresentationFormat>
  <Paragraphs>46</Paragraphs>
  <Slides>16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Arial</vt:lpstr>
      <vt:lpstr>Calibri</vt:lpstr>
      <vt:lpstr>Calibri Light</vt:lpstr>
      <vt:lpstr>FreeSans</vt:lpstr>
      <vt:lpstr>inherit</vt:lpstr>
      <vt:lpstr>Times New Roman</vt:lpstr>
      <vt:lpstr>Verdana</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The Civic Museum of Corleone is located in the historic center of the town, in a building owned by the Provenzano family. The building, dating back to the mid-nineteenth century, has decorations made with stucco and paintings and the flooring is in majolica. The museum is named after the Corleonese futurist painter Pippo Rizzo (1897 - 1964). The eight rooms of the museum house various types of finds. The archaeological collection includes objects found in the archaeological site on the Old Mountain, which belong to different eras: Paleolithic, Mesolithic, Neolithic, Bronze Age, Iron Age, Classical Greek period, Hellenistic and Roman period, Medieval period.  Among the most interesting objects, the only Roman milestone found in Sicily, which attests the LVII miles that separated Agrigento from the site where it was located. The epigraph "Aurelio Cotta Console" traces the piece back to 252 b.C. .  </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59</cp:revision>
  <dcterms:created xsi:type="dcterms:W3CDTF">2022-03-07T20:55:20Z</dcterms:created>
  <dcterms:modified xsi:type="dcterms:W3CDTF">2023-10-09T14:36:10Z</dcterms:modified>
</cp:coreProperties>
</file>